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 id="2147483701" r:id="rId5"/>
  </p:sldMasterIdLst>
  <p:notesMasterIdLst>
    <p:notesMasterId r:id="rId55"/>
  </p:notesMasterIdLst>
  <p:handoutMasterIdLst>
    <p:handoutMasterId r:id="rId56"/>
  </p:handoutMasterIdLst>
  <p:sldIdLst>
    <p:sldId id="267" r:id="rId6"/>
    <p:sldId id="263" r:id="rId7"/>
    <p:sldId id="268" r:id="rId8"/>
    <p:sldId id="269" r:id="rId9"/>
    <p:sldId id="277" r:id="rId10"/>
    <p:sldId id="278" r:id="rId11"/>
    <p:sldId id="279" r:id="rId12"/>
    <p:sldId id="281" r:id="rId13"/>
    <p:sldId id="282" r:id="rId14"/>
    <p:sldId id="283" r:id="rId15"/>
    <p:sldId id="284" r:id="rId16"/>
    <p:sldId id="285" r:id="rId17"/>
    <p:sldId id="286" r:id="rId18"/>
    <p:sldId id="287" r:id="rId19"/>
    <p:sldId id="288" r:id="rId20"/>
    <p:sldId id="289" r:id="rId21"/>
    <p:sldId id="290" r:id="rId22"/>
    <p:sldId id="291"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270" r:id="rId40"/>
    <p:sldId id="326" r:id="rId41"/>
    <p:sldId id="311" r:id="rId42"/>
    <p:sldId id="313" r:id="rId43"/>
    <p:sldId id="315" r:id="rId44"/>
    <p:sldId id="316" r:id="rId45"/>
    <p:sldId id="317" r:id="rId46"/>
    <p:sldId id="318" r:id="rId47"/>
    <p:sldId id="328" r:id="rId48"/>
    <p:sldId id="319" r:id="rId49"/>
    <p:sldId id="320" r:id="rId50"/>
    <p:sldId id="327" r:id="rId51"/>
    <p:sldId id="324" r:id="rId52"/>
    <p:sldId id="325" r:id="rId53"/>
    <p:sldId id="27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8" autoAdjust="0"/>
    <p:restoredTop sz="86391" autoAdjust="0"/>
  </p:normalViewPr>
  <p:slideViewPr>
    <p:cSldViewPr>
      <p:cViewPr varScale="1">
        <p:scale>
          <a:sx n="97" d="100"/>
          <a:sy n="97" d="100"/>
        </p:scale>
        <p:origin x="-444" y="-96"/>
      </p:cViewPr>
      <p:guideLst>
        <p:guide orient="horz" pos="2160"/>
        <p:guide pos="2880"/>
      </p:guideLst>
    </p:cSldViewPr>
  </p:slideViewPr>
  <p:outlineViewPr>
    <p:cViewPr>
      <p:scale>
        <a:sx n="33" d="100"/>
        <a:sy n="33" d="100"/>
      </p:scale>
      <p:origin x="0" y="4358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81BF63-791B-486A-A44F-ED5EAAD0D51B}" type="datetimeFigureOut">
              <a:rPr lang="en-US" smtClean="0"/>
              <a:pPr/>
              <a:t>5/15/2014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A26F39-C936-4ECB-A7EF-7550814D18C4}" type="slidenum">
              <a:rPr lang="en-US" smtClean="0"/>
              <a:pPr/>
              <a:t>‹#›</a:t>
            </a:fld>
            <a:endParaRPr lang="en-US" dirty="0"/>
          </a:p>
        </p:txBody>
      </p:sp>
    </p:spTree>
    <p:extLst>
      <p:ext uri="{BB962C8B-B14F-4D97-AF65-F5344CB8AC3E}">
        <p14:creationId xmlns:p14="http://schemas.microsoft.com/office/powerpoint/2010/main" val="2164446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5F7B4-1207-4F18-8C2C-3E9DBD6AFD50}" type="datetimeFigureOut">
              <a:rPr lang="en-US" smtClean="0"/>
              <a:pPr/>
              <a:t>5/15/2014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D3806-A51B-479B-9DFB-71085E555E61}" type="slidenum">
              <a:rPr lang="en-US" smtClean="0"/>
              <a:pPr/>
              <a:t>‹#›</a:t>
            </a:fld>
            <a:endParaRPr lang="en-US" dirty="0"/>
          </a:p>
        </p:txBody>
      </p:sp>
    </p:spTree>
    <p:extLst>
      <p:ext uri="{BB962C8B-B14F-4D97-AF65-F5344CB8AC3E}">
        <p14:creationId xmlns:p14="http://schemas.microsoft.com/office/powerpoint/2010/main" val="374176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2200580-C04B-43FA-ABED-05890B156816}" type="slidenum">
              <a:rPr lang="en-US"/>
              <a:pPr/>
              <a:t>5</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A11B2F1-2942-4817-B9B0-A64770D5EBD4}" type="slidenum">
              <a:rPr lang="en-US"/>
              <a:pPr/>
              <a:t>14</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3F53FC2-E648-448E-AECD-2BFEE33BF296}" type="slidenum">
              <a:rPr lang="en-US"/>
              <a:pPr/>
              <a:t>15</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2809D68-65E3-41D0-B8F6-65D018B3BFD6}" type="slidenum">
              <a:rPr lang="en-US"/>
              <a:pPr/>
              <a:t>16</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9C9AF83-3FB2-4FA8-A0A3-CE3CD230F5C3}" type="slidenum">
              <a:rPr lang="en-US"/>
              <a:pPr/>
              <a:t>17</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21CFA0D-1119-45F9-AF7C-5EEF69608CCA}" type="slidenum">
              <a:rPr lang="en-US"/>
              <a:pPr/>
              <a:t>18</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E2CB1C0-D5DE-46F5-8DF8-59F4F79F234F}" type="slidenum">
              <a:rPr lang="en-US"/>
              <a:pPr/>
              <a:t>19</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8D59E4B-26D6-4432-9DF5-32A8778B997C}" type="slidenum">
              <a:rPr lang="en-US"/>
              <a:pPr/>
              <a:t>20</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9B1C155-EF94-4D53-BF93-0442D40DF160}" type="slidenum">
              <a:rPr lang="en-US"/>
              <a:pPr/>
              <a:t>21</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45362F0-32CB-4E41-AAB7-B7C56A484790}" type="slidenum">
              <a:rPr lang="en-US"/>
              <a:pPr/>
              <a:t>22</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C770FD0-DBB0-4958-BC01-236C9F6EF502}" type="slidenum">
              <a:rPr lang="en-US"/>
              <a:pPr/>
              <a:t>23</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BBFFAA8-4E17-4D91-8D20-8EA870495695}" type="slidenum">
              <a:rPr lang="en-US"/>
              <a:pPr/>
              <a:t>6</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5E3A54C-5AD3-4E93-9D06-8984E0FCF94F}" type="slidenum">
              <a:rPr lang="en-US"/>
              <a:pPr/>
              <a:t>24</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65E219F-9B91-42D4-85CE-CF806557FD12}" type="slidenum">
              <a:rPr lang="en-US"/>
              <a:pPr/>
              <a:t>25</a:t>
            </a:fld>
            <a:endParaRPr lang="en-US" dirty="0"/>
          </a:p>
        </p:txBody>
      </p:sp>
      <p:sp>
        <p:nvSpPr>
          <p:cNvPr id="66563"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66564" name="Rectangle 3"/>
          <p:cNvSpPr>
            <a:spLocks noGrp="1" noChangeArrowheads="1"/>
          </p:cNvSpPr>
          <p:nvPr>
            <p:ph type="body" idx="1"/>
          </p:nvPr>
        </p:nvSpPr>
        <p:spPr>
          <a:xfrm>
            <a:off x="914400" y="4343400"/>
            <a:ext cx="5029200" cy="4114800"/>
          </a:xfrm>
          <a:noFill/>
          <a:ln/>
        </p:spPr>
        <p:txBody>
          <a:bodyPr lIns="90345" tIns="45172" rIns="90345" bIns="45172"/>
          <a:lstStyle/>
          <a:p>
            <a:pPr defTabSz="912813"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BCA4846-0D69-4E1A-96AF-AD69E2986CDB}" type="slidenum">
              <a:rPr lang="en-US"/>
              <a:pPr/>
              <a:t>26</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1F79BBB-6C07-4BE7-AB20-E01C7C2EAC30}" type="slidenum">
              <a:rPr lang="en-US"/>
              <a:pPr/>
              <a:t>27</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517F8E9-E149-4433-A505-44694655F69D}" type="slidenum">
              <a:rPr lang="en-US"/>
              <a:pPr/>
              <a:t>28</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F184ED8-64E8-4F9C-BE7C-7BDBB1772A59}" type="slidenum">
              <a:rPr lang="en-US"/>
              <a:pPr/>
              <a:t>29</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3877852-2887-4645-9F41-82F84E32640D}" type="slidenum">
              <a:rPr lang="en-US"/>
              <a:pPr/>
              <a:t>30</a:t>
            </a:fld>
            <a:endParaRPr 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E81D925-2938-4E5E-AED0-E0070C8CF4CD}" type="slidenum">
              <a:rPr lang="en-US"/>
              <a:pPr/>
              <a:t>31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C31B005-E952-4666-A980-24908A1BA5E5}" type="slidenum">
              <a:rPr lang="en-US"/>
              <a:pPr/>
              <a:t>32</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287E094-F28A-495C-A12D-79F6366BE311}" type="slidenum">
              <a:rPr lang="en-US"/>
              <a:pPr/>
              <a:t>33</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FE93F53-5822-4E71-9CA7-38F1E2715044}" type="slidenum">
              <a:rPr lang="en-US"/>
              <a:pPr/>
              <a:t>7</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A9BF110-3CC4-49D6-B783-927F20B58DA1}" type="slidenum">
              <a:rPr lang="en-US"/>
              <a:pPr/>
              <a:t>34</a:t>
            </a:fld>
            <a:endParaRPr 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079481B-1AD5-440A-B90E-BFC4267E574D}" type="slidenum">
              <a:rPr lang="en-US"/>
              <a:pPr/>
              <a:t>8</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3187F9B-60A8-4AD8-AEDF-429DF8065B0F}" type="slidenum">
              <a:rPr lang="en-US"/>
              <a:pPr/>
              <a:t>9</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A4777D9-ADCF-4FAD-8E3D-EFF640462B2A}" type="slidenum">
              <a:rPr lang="en-US"/>
              <a:pPr/>
              <a:t>10</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11157C2-2466-4BD4-A95F-2A05B6EF8E48}" type="slidenum">
              <a:rPr lang="en-US"/>
              <a:pPr/>
              <a:t>11</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F1112B2-276D-4E5E-A895-B2DF7B0BFB28}" type="slidenum">
              <a:rPr lang="en-US"/>
              <a:pPr/>
              <a:t>12</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CFBF92-3CE7-4BC3-9F50-2D5E9A7B0CBC}" type="slidenum">
              <a:rPr lang="en-US"/>
              <a:pPr/>
              <a:t>13</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5791200" y="6356350"/>
            <a:ext cx="2895600" cy="365125"/>
          </a:xfrm>
        </p:spPr>
        <p:txBody>
          <a:bodyPr/>
          <a:lstStyle/>
          <a:p>
            <a:endParaRPr lang="en-US" dirty="0"/>
          </a:p>
        </p:txBody>
      </p:sp>
      <p:grpSp>
        <p:nvGrpSpPr>
          <p:cNvPr id="13" name="Group 12"/>
          <p:cNvGrpSpPr/>
          <p:nvPr userDrawn="1"/>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userDrawn="1"/>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299E65-BC98-483A-8DDE-40B0893A437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299E65-BC98-483A-8DDE-40B0893A437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299E65-BC98-483A-8DDE-40B0893A437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299E65-BC98-483A-8DDE-40B0893A437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299E65-BC98-483A-8DDE-40B0893A437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hasCustomPrompt="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z="2400" b="1" dirty="0" smtClean="0">
                <a:effectLst>
                  <a:outerShdw blurRad="38100" dist="38100" dir="2700000" algn="tl">
                    <a:srgbClr val="000000">
                      <a:alpha val="43137"/>
                    </a:srgbClr>
                  </a:outerShdw>
                </a:effectLst>
              </a:rPr>
              <a:t>Event and/or Date</a:t>
            </a:r>
            <a:endParaRPr lang="en-US" sz="2400" b="1" dirty="0">
              <a:effectLst>
                <a:outerShdw blurRad="38100" dist="38100" dir="2700000" algn="tl">
                  <a:srgbClr val="000000">
                    <a:alpha val="43137"/>
                  </a:srgbClr>
                </a:outerShdw>
              </a:effectLst>
            </a:endParaRPr>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13" name="TextBox 12"/>
          <p:cNvSpPr txBox="1"/>
          <p:nvPr userDrawn="1"/>
        </p:nvSpPr>
        <p:spPr>
          <a:xfrm>
            <a:off x="0" y="2849940"/>
            <a:ext cx="9144000" cy="1569660"/>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rPr>
              <a:t>Presented By:</a:t>
            </a:r>
          </a:p>
          <a:p>
            <a:pPr algn="ctr"/>
            <a:r>
              <a:rPr lang="en-US" dirty="0" smtClean="0">
                <a:solidFill>
                  <a:schemeClr val="bg1"/>
                </a:solidFill>
                <a:effectLst>
                  <a:outerShdw blurRad="38100" dist="38100" dir="2700000" algn="tl">
                    <a:srgbClr val="000000">
                      <a:alpha val="43137"/>
                    </a:srgbClr>
                  </a:outerShdw>
                </a:effectLst>
              </a:rPr>
              <a:t>Name</a:t>
            </a:r>
          </a:p>
          <a:p>
            <a:pPr algn="ctr"/>
            <a:r>
              <a:rPr lang="en-US" dirty="0" smtClean="0">
                <a:solidFill>
                  <a:schemeClr val="bg1"/>
                </a:solidFill>
                <a:effectLst>
                  <a:outerShdw blurRad="38100" dist="38100" dir="2700000" algn="tl">
                    <a:srgbClr val="000000">
                      <a:alpha val="43137"/>
                    </a:srgbClr>
                  </a:outerShdw>
                </a:effectLst>
              </a:rPr>
              <a:t>Title</a:t>
            </a:r>
          </a:p>
          <a:p>
            <a:pPr algn="ctr"/>
            <a:r>
              <a:rPr lang="en-US" dirty="0" smtClean="0">
                <a:solidFill>
                  <a:schemeClr val="bg1"/>
                </a:solidFill>
                <a:effectLst>
                  <a:outerShdw blurRad="38100" dist="38100" dir="2700000" algn="tl">
                    <a:srgbClr val="000000">
                      <a:alpha val="43137"/>
                    </a:srgbClr>
                  </a:outerShdw>
                </a:effectLst>
              </a:rPr>
              <a:t>Office</a:t>
            </a:r>
          </a:p>
          <a:p>
            <a:endParaRPr lang="en-US" dirty="0"/>
          </a:p>
        </p:txBody>
      </p:sp>
      <p:pic>
        <p:nvPicPr>
          <p:cNvPr id="14" name="Picture 13" descr="Logos spaced.png"/>
          <p:cNvPicPr>
            <a:picLocks noChangeAspect="1"/>
          </p:cNvPicPr>
          <p:nvPr userDrawn="1"/>
        </p:nvPicPr>
        <p:blipFill>
          <a:blip r:embed="rId2" cstate="print"/>
          <a:stretch>
            <a:fillRect/>
          </a:stretch>
        </p:blipFill>
        <p:spPr>
          <a:xfrm>
            <a:off x="2469217" y="5943600"/>
            <a:ext cx="4083983" cy="743651"/>
          </a:xfrm>
          <a:prstGeom prst="rect">
            <a:avLst/>
          </a:prstGeom>
        </p:spPr>
      </p:pic>
      <p:sp>
        <p:nvSpPr>
          <p:cNvPr id="17" name="TextBox 16"/>
          <p:cNvSpPr txBox="1"/>
          <p:nvPr userDrawn="1"/>
        </p:nvSpPr>
        <p:spPr>
          <a:xfrm>
            <a:off x="0" y="609600"/>
            <a:ext cx="9144000" cy="1569660"/>
          </a:xfrm>
          <a:prstGeom prst="rect">
            <a:avLst/>
          </a:prstGeom>
          <a:noFill/>
        </p:spPr>
        <p:txBody>
          <a:bodyPr wrap="square" rtlCol="0">
            <a:spAutoFit/>
          </a:bodyPr>
          <a:lstStyle/>
          <a:p>
            <a:pPr algn="ctr"/>
            <a:r>
              <a:rPr lang="en-US" sz="4800" dirty="0" smtClean="0">
                <a:solidFill>
                  <a:srgbClr val="00B050"/>
                </a:solidFill>
                <a:effectLst>
                  <a:outerShdw blurRad="50800" dist="38100" dir="2700000" algn="tl">
                    <a:srgbClr val="000000">
                      <a:alpha val="43137"/>
                    </a:srgbClr>
                  </a:outerShdw>
                </a:effectLst>
                <a:latin typeface="Arial Black" pitchFamily="34" charset="0"/>
              </a:rPr>
              <a:t>Presentation</a:t>
            </a:r>
            <a:r>
              <a:rPr lang="en-US" sz="4800" baseline="0" dirty="0" smtClean="0">
                <a:solidFill>
                  <a:srgbClr val="00B050"/>
                </a:solidFill>
                <a:effectLst>
                  <a:outerShdw blurRad="50800" dist="38100" dir="2700000" algn="tl">
                    <a:srgbClr val="000000">
                      <a:alpha val="43137"/>
                    </a:srgbClr>
                  </a:outerShdw>
                </a:effectLst>
                <a:latin typeface="Arial Black" pitchFamily="34" charset="0"/>
              </a:rPr>
              <a:t> </a:t>
            </a:r>
          </a:p>
          <a:p>
            <a:pPr algn="ctr"/>
            <a:r>
              <a:rPr lang="en-US" sz="4800" baseline="0" dirty="0" smtClean="0">
                <a:solidFill>
                  <a:srgbClr val="00B050"/>
                </a:solidFill>
                <a:effectLst>
                  <a:outerShdw blurRad="50800" dist="38100" dir="2700000" algn="tl">
                    <a:srgbClr val="000000">
                      <a:alpha val="43137"/>
                    </a:srgbClr>
                  </a:outerShdw>
                </a:effectLst>
                <a:latin typeface="Arial Black" pitchFamily="34" charset="0"/>
              </a:rPr>
              <a:t>Title</a:t>
            </a:r>
            <a:endParaRPr lang="en-US" sz="4800" dirty="0">
              <a:solidFill>
                <a:srgbClr val="00B050"/>
              </a:solidFill>
              <a:effectLst>
                <a:outerShdw blurRad="50800" dist="38100" dir="2700000" algn="tl">
                  <a:srgbClr val="000000">
                    <a:alpha val="43137"/>
                  </a:srgbClr>
                </a:outerShdw>
              </a:effectLst>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pPr/>
              <a:t>‹#›</a:t>
            </a:fld>
            <a:endParaRPr lang="en-US" dirty="0"/>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6" r:id="rId2"/>
    <p:sldLayoutId id="2147483688" r:id="rId3"/>
    <p:sldLayoutId id="2147483689" r:id="rId4"/>
    <p:sldLayoutId id="2147483690" r:id="rId5"/>
    <p:sldLayoutId id="2147483691" r:id="rId6"/>
    <p:sldLayoutId id="2147483700"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2286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b="1" kern="1200" baseline="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0" fontAlgn="base" hangingPunct="0">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pkim@nih.gov"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edison.info.nih.gov/iEdison/timeline.j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ih.gov/icd/od/foia/cellpro/"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ott.nih.gov/policy/March-in-Fabrazyme.pdf" TargetMode="External"/><Relationship Id="rId5" Type="http://schemas.openxmlformats.org/officeDocument/2006/relationships/hyperlink" Target="http://www.ott.nih.gov/policy/March-In-Xalatan.pdf" TargetMode="External"/><Relationship Id="rId4" Type="http://schemas.openxmlformats.org/officeDocument/2006/relationships/hyperlink" Target="http://www.ott.nih.gov/policy/March-In-Norvir.pdf"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mailto:GrantsInfo@nih.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edison.info.nih.gov/iEdison/ManufacturingWaiver.js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haring.nih.go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s-edison.info.nih.gov/iEdison/sponsored.jsp" TargetMode="External"/><Relationship Id="rId2" Type="http://schemas.openxmlformats.org/officeDocument/2006/relationships/hyperlink" Target="http://grants.nih.gov/grants/policy/nihgps_2010/nihgps_ch8.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grants.nih.gov/grants/intell-property_64FR72090.pdf" TargetMode="External"/><Relationship Id="rId2" Type="http://schemas.openxmlformats.org/officeDocument/2006/relationships/hyperlink" Target="https://s-edison.info.nih.gov/iEdison/biological-materials.js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grants.nih.gov/grants/policy/model_organism/" TargetMode="External"/><Relationship Id="rId2" Type="http://schemas.openxmlformats.org/officeDocument/2006/relationships/hyperlink" Target="http://grants.nih.gov/grants/policy/data_sharin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gwas.nih.gov/" TargetMode="External"/><Relationship Id="rId2" Type="http://schemas.openxmlformats.org/officeDocument/2006/relationships/hyperlink" Target="http://publicaccess.nih.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whitehouse.gov/sites/default/files/microsites/ostp/ostp_public_access_memo_2013.pdf" TargetMode="External"/><Relationship Id="rId2" Type="http://schemas.openxmlformats.org/officeDocument/2006/relationships/hyperlink" Target="http://gwas.nih.gov/" TargetMode="External"/><Relationship Id="rId1" Type="http://schemas.openxmlformats.org/officeDocument/2006/relationships/slideLayout" Target="../slideLayouts/slideLayout2.xml"/><Relationship Id="rId4" Type="http://schemas.openxmlformats.org/officeDocument/2006/relationships/hyperlink" Target="http://gds.nih.gov/"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Sharing@nih.gov" TargetMode="External"/><Relationship Id="rId2" Type="http://schemas.openxmlformats.org/officeDocument/2006/relationships/hyperlink" Target="http://sharing.nih.gov/" TargetMode="External"/><Relationship Id="rId1" Type="http://schemas.openxmlformats.org/officeDocument/2006/relationships/slideLayout" Target="../slideLayouts/slideLayout2.xml"/><Relationship Id="rId5" Type="http://schemas.openxmlformats.org/officeDocument/2006/relationships/hyperlink" Target="http://grants.nih.gov/grants/sharing_example_data_sharing_plan.doc" TargetMode="External"/><Relationship Id="rId4" Type="http://schemas.openxmlformats.org/officeDocument/2006/relationships/hyperlink" Target="http://grants.nih.gov/grants/sharing_key_elements_data_sharing_plan.pdf"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www.wellcome.ac.uk/About-us/Policy/Policy-and-position-statements/WTX035043.ht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whitehouse.gov/blog/2011/09/16/america-invents-act-turning-ideas-job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mailto:Inventions@nih.gov" TargetMode="External"/><Relationship Id="rId3" Type="http://schemas.openxmlformats.org/officeDocument/2006/relationships/hyperlink" Target="http://sharing.nih.gov/" TargetMode="External"/><Relationship Id="rId7" Type="http://schemas.openxmlformats.org/officeDocument/2006/relationships/hyperlink" Target="mailto:Edison@nih.gov" TargetMode="External"/><Relationship Id="rId2" Type="http://schemas.openxmlformats.org/officeDocument/2006/relationships/hyperlink" Target="mailto:jpkim@nih.gov" TargetMode="External"/><Relationship Id="rId1" Type="http://schemas.openxmlformats.org/officeDocument/2006/relationships/slideLayout" Target="../slideLayouts/slideLayout2.xml"/><Relationship Id="rId6" Type="http://schemas.openxmlformats.org/officeDocument/2006/relationships/hyperlink" Target="mailto:Sharing@nih.gov" TargetMode="External"/><Relationship Id="rId5" Type="http://schemas.openxmlformats.org/officeDocument/2006/relationships/hyperlink" Target="http://inventions.nih.gov/" TargetMode="External"/><Relationship Id="rId4" Type="http://schemas.openxmlformats.org/officeDocument/2006/relationships/hyperlink" Target="http://iedison.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spto.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opyright.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33400" y="4876800"/>
            <a:ext cx="8001000" cy="549275"/>
          </a:xfrm>
        </p:spPr>
        <p:txBody>
          <a:bodyPr>
            <a:noAutofit/>
          </a:bodyPr>
          <a:lstStyle/>
          <a:p>
            <a:r>
              <a:rPr lang="en-US" sz="2000" dirty="0" smtClean="0">
                <a:solidFill>
                  <a:schemeClr val="tx1"/>
                </a:solidFill>
              </a:rPr>
              <a:t>2014 NIH Regional Seminar on Program Funding and Grants Administration, Baltimore, Maryland</a:t>
            </a:r>
          </a:p>
          <a:p>
            <a:r>
              <a:rPr lang="en-US" sz="2000" dirty="0" smtClean="0">
                <a:solidFill>
                  <a:schemeClr val="tx1"/>
                </a:solidFill>
              </a:rPr>
              <a:t>June 2014</a:t>
            </a:r>
            <a:endParaRPr lang="en-US" sz="2000" dirty="0">
              <a:solidFill>
                <a:schemeClr val="tx1"/>
              </a:solidFill>
            </a:endParaRPr>
          </a:p>
        </p:txBody>
      </p:sp>
      <p:sp>
        <p:nvSpPr>
          <p:cNvPr id="4" name="Rectangle 3"/>
          <p:cNvSpPr/>
          <p:nvPr/>
        </p:nvSpPr>
        <p:spPr>
          <a:xfrm>
            <a:off x="0" y="14556"/>
            <a:ext cx="9144000" cy="2514600"/>
          </a:xfrm>
          <a:prstGeom prst="rect">
            <a:avLst/>
          </a:prstGeom>
          <a:gradFill flip="none" rotWithShape="1">
            <a:gsLst>
              <a:gs pos="16000">
                <a:schemeClr val="bg2"/>
              </a:gs>
              <a:gs pos="100000">
                <a:srgbClr val="C0C0C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C057">
                    <a:alpha val="49804"/>
                  </a:srgbClr>
                </a:outerShdw>
              </a:effectLst>
            </a:endParaRPr>
          </a:p>
        </p:txBody>
      </p:sp>
      <p:sp>
        <p:nvSpPr>
          <p:cNvPr id="6" name="TextBox 5"/>
          <p:cNvSpPr txBox="1"/>
          <p:nvPr/>
        </p:nvSpPr>
        <p:spPr>
          <a:xfrm>
            <a:off x="0" y="575608"/>
            <a:ext cx="9144000" cy="1938992"/>
          </a:xfrm>
          <a:prstGeom prst="rect">
            <a:avLst/>
          </a:prstGeom>
          <a:noFill/>
        </p:spPr>
        <p:txBody>
          <a:bodyPr wrap="square" rtlCol="0">
            <a:spAutoFit/>
          </a:bodyPr>
          <a:lstStyle/>
          <a:p>
            <a:pPr algn="ctr"/>
            <a:r>
              <a:rPr lang="en-US" sz="4000" dirty="0" smtClean="0">
                <a:ln w="18415" cmpd="sng">
                  <a:solidFill>
                    <a:srgbClr val="00B853"/>
                  </a:solidFill>
                  <a:prstDash val="solid"/>
                </a:ln>
                <a:solidFill>
                  <a:srgbClr val="00B853"/>
                </a:solidFill>
                <a:effectLst>
                  <a:outerShdw blurRad="50800" dist="38100" dir="5400000" algn="tl" rotWithShape="0">
                    <a:srgbClr val="0000FF">
                      <a:alpha val="64000"/>
                    </a:srgbClr>
                  </a:outerShdw>
                </a:effectLst>
                <a:latin typeface="Franklin Gothic Demi" pitchFamily="34" charset="0"/>
                <a:cs typeface="Arial" pitchFamily="34" charset="0"/>
              </a:rPr>
              <a:t>Inventions, Data Sharing, and other Intellectual Property Considerations</a:t>
            </a:r>
          </a:p>
          <a:p>
            <a:pPr algn="ctr"/>
            <a:r>
              <a:rPr lang="en-US" sz="3600" dirty="0" smtClean="0">
                <a:ln w="18415" cmpd="sng">
                  <a:solidFill>
                    <a:srgbClr val="00B853"/>
                  </a:solidFill>
                  <a:prstDash val="solid"/>
                </a:ln>
                <a:solidFill>
                  <a:srgbClr val="00B853"/>
                </a:solidFill>
                <a:effectLst>
                  <a:outerShdw blurRad="50800" dist="38100" dir="5400000" algn="tl" rotWithShape="0">
                    <a:srgbClr val="0000FF">
                      <a:alpha val="64000"/>
                    </a:srgbClr>
                  </a:outerShdw>
                </a:effectLst>
                <a:latin typeface="Franklin Gothic Demi" pitchFamily="34" charset="0"/>
                <a:cs typeface="Arial" pitchFamily="34" charset="0"/>
              </a:rPr>
              <a:t>(Making the most from your research)</a:t>
            </a:r>
            <a:endParaRPr lang="en-US" sz="3600" dirty="0">
              <a:ln w="18415" cmpd="sng">
                <a:solidFill>
                  <a:srgbClr val="00B853"/>
                </a:solidFill>
                <a:prstDash val="solid"/>
              </a:ln>
              <a:solidFill>
                <a:srgbClr val="00B853"/>
              </a:solidFill>
              <a:effectLst>
                <a:outerShdw blurRad="50800" dist="38100" dir="5400000" algn="tl" rotWithShape="0">
                  <a:srgbClr val="0000FF">
                    <a:alpha val="64000"/>
                  </a:srgbClr>
                </a:outerShdw>
              </a:effectLst>
              <a:latin typeface="Franklin Gothic Demi" pitchFamily="34" charset="0"/>
              <a:cs typeface="Arial" pitchFamily="34" charset="0"/>
            </a:endParaRPr>
          </a:p>
        </p:txBody>
      </p:sp>
      <p:sp>
        <p:nvSpPr>
          <p:cNvPr id="8" name="TextBox 7"/>
          <p:cNvSpPr txBox="1"/>
          <p:nvPr/>
        </p:nvSpPr>
        <p:spPr>
          <a:xfrm>
            <a:off x="0" y="2743200"/>
            <a:ext cx="9144000" cy="1631216"/>
          </a:xfrm>
          <a:prstGeom prst="rect">
            <a:avLst/>
          </a:prstGeom>
          <a:noFill/>
        </p:spPr>
        <p:txBody>
          <a:bodyPr wrap="square" rtlCol="0">
            <a:spAutoFit/>
          </a:bodyPr>
          <a:lstStyle/>
          <a:p>
            <a:pPr algn="ctr"/>
            <a:r>
              <a:rPr lang="en-US" sz="2000" dirty="0" smtClean="0">
                <a:effectLst>
                  <a:outerShdw blurRad="50800" dist="38100" dir="2700000" algn="tl" rotWithShape="0">
                    <a:prstClr val="black">
                      <a:alpha val="40000"/>
                    </a:prstClr>
                  </a:outerShdw>
                </a:effectLst>
                <a:latin typeface="Arial" pitchFamily="34" charset="0"/>
              </a:rPr>
              <a:t>Presented By:</a:t>
            </a:r>
          </a:p>
          <a:p>
            <a:pPr algn="ctr"/>
            <a:r>
              <a:rPr lang="en-US" sz="2000" dirty="0" smtClean="0">
                <a:effectLst>
                  <a:outerShdw blurRad="50800" dist="38100" dir="2700000" algn="tl" rotWithShape="0">
                    <a:prstClr val="black">
                      <a:alpha val="40000"/>
                    </a:prstClr>
                  </a:outerShdw>
                </a:effectLst>
                <a:latin typeface="Arial" pitchFamily="34" charset="0"/>
              </a:rPr>
              <a:t>J.P. Kim, J.D., M.B.A., M.P.P., M.Sc., M.A.L.S.</a:t>
            </a:r>
          </a:p>
          <a:p>
            <a:pPr algn="ctr"/>
            <a:r>
              <a:rPr lang="en-US" sz="2000" dirty="0" smtClean="0">
                <a:effectLst>
                  <a:outerShdw blurRad="50800" dist="38100" dir="2700000" algn="tl" rotWithShape="0">
                    <a:prstClr val="black">
                      <a:alpha val="40000"/>
                    </a:prstClr>
                  </a:outerShdw>
                </a:effectLst>
                <a:latin typeface="Arial" pitchFamily="34" charset="0"/>
              </a:rPr>
              <a:t>(Email: </a:t>
            </a:r>
            <a:r>
              <a:rPr lang="en-US" sz="2000" dirty="0" smtClean="0">
                <a:effectLst>
                  <a:outerShdw blurRad="50800" dist="38100" dir="2700000" algn="tl" rotWithShape="0">
                    <a:prstClr val="black">
                      <a:alpha val="40000"/>
                    </a:prstClr>
                  </a:outerShdw>
                </a:effectLst>
                <a:latin typeface="Arial" pitchFamily="34" charset="0"/>
                <a:hlinkClick r:id="rId2"/>
              </a:rPr>
              <a:t>jpkim@nih.gov</a:t>
            </a:r>
            <a:r>
              <a:rPr lang="en-US" sz="2000" dirty="0" smtClean="0">
                <a:effectLst>
                  <a:outerShdw blurRad="50800" dist="38100" dir="2700000" algn="tl" rotWithShape="0">
                    <a:prstClr val="black">
                      <a:alpha val="40000"/>
                    </a:prstClr>
                  </a:outerShdw>
                </a:effectLst>
                <a:latin typeface="Arial" pitchFamily="34" charset="0"/>
              </a:rPr>
              <a:t>), Director &amp; Policy Officer,</a:t>
            </a:r>
          </a:p>
          <a:p>
            <a:pPr algn="ctr"/>
            <a:r>
              <a:rPr lang="en-US" sz="2000" dirty="0" smtClean="0">
                <a:effectLst>
                  <a:outerShdw blurRad="50800" dist="38100" dir="2700000" algn="tl" rotWithShape="0">
                    <a:prstClr val="black">
                      <a:alpha val="40000"/>
                    </a:prstClr>
                  </a:outerShdw>
                </a:effectLst>
                <a:latin typeface="Arial" pitchFamily="34" charset="0"/>
              </a:rPr>
              <a:t>Division of Extramural Inventions &amp; Technology Resources (DEITR),</a:t>
            </a:r>
          </a:p>
          <a:p>
            <a:pPr algn="ctr"/>
            <a:r>
              <a:rPr lang="en-US" sz="2000" dirty="0" smtClean="0">
                <a:effectLst>
                  <a:outerShdw blurRad="50800" dist="38100" dir="2700000" algn="tl" rotWithShape="0">
                    <a:prstClr val="black">
                      <a:alpha val="40000"/>
                    </a:prstClr>
                  </a:outerShdw>
                </a:effectLst>
                <a:latin typeface="Arial" pitchFamily="34" charset="0"/>
              </a:rPr>
              <a:t>Office of Policy for Extramural Grants Administration (OPERA), OER</a:t>
            </a:r>
            <a:endParaRPr lang="en-US" sz="2000" dirty="0" smtClean="0">
              <a:ln w="18415" cmpd="sng">
                <a:solidFill>
                  <a:srgbClr val="00B853"/>
                </a:solidFill>
                <a:prstDash val="solid"/>
              </a:ln>
              <a:effectLst>
                <a:outerShdw blurRad="50800" dist="38100" dir="5400000" algn="tl" rotWithShape="0">
                  <a:srgbClr val="0000FF">
                    <a:alpha val="64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447800" y="1981200"/>
            <a:ext cx="7239000" cy="4495800"/>
          </a:xfrm>
        </p:spPr>
        <p:txBody>
          <a:bodyPr/>
          <a:lstStyle/>
          <a:p>
            <a:pPr eaLnBrk="1" hangingPunct="1"/>
            <a:r>
              <a:rPr lang="en-US" sz="2400" b="0" dirty="0" smtClean="0">
                <a:latin typeface="Times New Roman" pitchFamily="18" charset="0"/>
              </a:rPr>
              <a:t>Why</a:t>
            </a:r>
          </a:p>
          <a:p>
            <a:pPr lvl="1" eaLnBrk="1" hangingPunct="1"/>
            <a:r>
              <a:rPr lang="en-US" sz="2400" b="0" dirty="0" smtClean="0">
                <a:latin typeface="Times New Roman" pitchFamily="18" charset="0"/>
              </a:rPr>
              <a:t>To attract investors</a:t>
            </a:r>
          </a:p>
          <a:p>
            <a:pPr lvl="1" eaLnBrk="1" hangingPunct="1"/>
            <a:r>
              <a:rPr lang="en-US" sz="2400" b="0" dirty="0" smtClean="0">
                <a:latin typeface="Times New Roman" pitchFamily="18" charset="0"/>
              </a:rPr>
              <a:t>To secure market position/exclusivity</a:t>
            </a:r>
          </a:p>
          <a:p>
            <a:pPr lvl="1" eaLnBrk="1" hangingPunct="1"/>
            <a:r>
              <a:rPr lang="en-US" sz="2400" b="0" dirty="0" smtClean="0">
                <a:latin typeface="Times New Roman" pitchFamily="18" charset="0"/>
              </a:rPr>
              <a:t>For further research &amp; development</a:t>
            </a:r>
          </a:p>
          <a:p>
            <a:pPr lvl="1" eaLnBrk="1" hangingPunct="1"/>
            <a:endParaRPr lang="en-US" sz="2400" b="0" dirty="0" smtClean="0">
              <a:latin typeface="Times New Roman" pitchFamily="18" charset="0"/>
            </a:endParaRPr>
          </a:p>
          <a:p>
            <a:pPr eaLnBrk="1" hangingPunct="1"/>
            <a:r>
              <a:rPr lang="en-US" sz="2400" b="0" dirty="0" smtClean="0">
                <a:latin typeface="Times New Roman" pitchFamily="18" charset="0"/>
              </a:rPr>
              <a:t>How</a:t>
            </a:r>
          </a:p>
          <a:p>
            <a:pPr lvl="1" eaLnBrk="1" hangingPunct="1"/>
            <a:r>
              <a:rPr lang="en-US" sz="2400" b="0" dirty="0" smtClean="0">
                <a:latin typeface="Times New Roman" pitchFamily="18" charset="0"/>
              </a:rPr>
              <a:t>U.S. Constitution</a:t>
            </a:r>
          </a:p>
          <a:p>
            <a:pPr lvl="1" eaLnBrk="1" hangingPunct="1"/>
            <a:r>
              <a:rPr lang="en-US" sz="2400" b="0" dirty="0" smtClean="0">
                <a:latin typeface="Times New Roman" pitchFamily="18" charset="0"/>
              </a:rPr>
              <a:t>Federal statutes</a:t>
            </a:r>
          </a:p>
          <a:p>
            <a:pPr lvl="1" eaLnBrk="1" hangingPunct="1"/>
            <a:r>
              <a:rPr lang="en-US" sz="2400" b="0" dirty="0" smtClean="0">
                <a:latin typeface="Times New Roman" pitchFamily="18" charset="0"/>
              </a:rPr>
              <a:t>Others: state statutes, common law, contracts</a:t>
            </a:r>
          </a:p>
        </p:txBody>
      </p:sp>
      <p:sp>
        <p:nvSpPr>
          <p:cNvPr id="5" name="Title 1"/>
          <p:cNvSpPr>
            <a:spLocks noGrp="1"/>
          </p:cNvSpPr>
          <p:nvPr>
            <p:ph type="title"/>
          </p:nvPr>
        </p:nvSpPr>
        <p:spPr>
          <a:xfrm>
            <a:off x="152400" y="107536"/>
            <a:ext cx="8839200" cy="1111664"/>
          </a:xfrm>
        </p:spPr>
        <p:txBody>
          <a:bodyPr>
            <a:normAutofit/>
          </a:bodyPr>
          <a:lstStyle/>
          <a:p>
            <a:r>
              <a:rPr lang="en-US" sz="4400" dirty="0" smtClean="0">
                <a:latin typeface="Times New Roman" pitchFamily="18" charset="0"/>
              </a:rPr>
              <a:t>The Why &amp; How of Protecting IP</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371600" y="2057400"/>
            <a:ext cx="7239000" cy="3962400"/>
          </a:xfrm>
        </p:spPr>
        <p:txBody>
          <a:bodyPr/>
          <a:lstStyle/>
          <a:p>
            <a:pPr eaLnBrk="1" hangingPunct="1"/>
            <a:r>
              <a:rPr lang="en-US" sz="2400" b="0" dirty="0" smtClean="0">
                <a:latin typeface="Times New Roman" pitchFamily="18" charset="0"/>
              </a:rPr>
              <a:t>Can be any new and useful:</a:t>
            </a:r>
          </a:p>
          <a:p>
            <a:pPr lvl="1" eaLnBrk="1" hangingPunct="1"/>
            <a:r>
              <a:rPr lang="en-US" b="0" dirty="0" smtClean="0">
                <a:latin typeface="Times New Roman" pitchFamily="18" charset="0"/>
              </a:rPr>
              <a:t>Processes (process, act or method, and primarily includes industrial or technical processes);</a:t>
            </a:r>
          </a:p>
          <a:p>
            <a:pPr lvl="1" eaLnBrk="1" hangingPunct="1"/>
            <a:r>
              <a:rPr lang="en-US" b="0" dirty="0" smtClean="0">
                <a:latin typeface="Times New Roman" pitchFamily="18" charset="0"/>
              </a:rPr>
              <a:t>Machines;</a:t>
            </a:r>
          </a:p>
          <a:p>
            <a:pPr lvl="1" eaLnBrk="1" hangingPunct="1"/>
            <a:r>
              <a:rPr lang="en-US" b="0" dirty="0" smtClean="0">
                <a:latin typeface="Times New Roman" pitchFamily="18" charset="0"/>
              </a:rPr>
              <a:t>Articles that are Manufactured;</a:t>
            </a:r>
          </a:p>
          <a:p>
            <a:pPr lvl="1" eaLnBrk="1" hangingPunct="1"/>
            <a:r>
              <a:rPr lang="en-US" b="0" dirty="0" smtClean="0">
                <a:latin typeface="Times New Roman" pitchFamily="18" charset="0"/>
              </a:rPr>
              <a:t>Compositions of matter; or</a:t>
            </a:r>
          </a:p>
          <a:p>
            <a:pPr lvl="1" eaLnBrk="1" hangingPunct="1"/>
            <a:r>
              <a:rPr lang="en-US" b="0" dirty="0" smtClean="0">
                <a:latin typeface="Times New Roman" pitchFamily="18" charset="0"/>
              </a:rPr>
              <a:t>Any new and useful improvement </a:t>
            </a:r>
            <a:r>
              <a:rPr lang="en-US" dirty="0" smtClean="0"/>
              <a:t>thereof</a:t>
            </a:r>
          </a:p>
        </p:txBody>
      </p:sp>
      <p:sp>
        <p:nvSpPr>
          <p:cNvPr id="5" name="Title 1"/>
          <p:cNvSpPr>
            <a:spLocks noGrp="1"/>
          </p:cNvSpPr>
          <p:nvPr>
            <p:ph type="title"/>
          </p:nvPr>
        </p:nvSpPr>
        <p:spPr>
          <a:xfrm>
            <a:off x="152400" y="107536"/>
            <a:ext cx="8839200" cy="1111664"/>
          </a:xfrm>
        </p:spPr>
        <p:txBody>
          <a:bodyPr>
            <a:normAutofit/>
          </a:bodyPr>
          <a:lstStyle/>
          <a:p>
            <a:r>
              <a:rPr lang="en-US" sz="4400" dirty="0" smtClean="0">
                <a:latin typeface="Times New Roman" pitchFamily="18" charset="0"/>
              </a:rPr>
              <a:t>Patents-What is Patentable?</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371600" y="2133600"/>
            <a:ext cx="7239000" cy="4343400"/>
          </a:xfrm>
        </p:spPr>
        <p:txBody>
          <a:bodyPr>
            <a:normAutofit/>
          </a:bodyPr>
          <a:lstStyle/>
          <a:p>
            <a:pPr eaLnBrk="1" hangingPunct="1">
              <a:lnSpc>
                <a:spcPct val="90000"/>
              </a:lnSpc>
            </a:pPr>
            <a:r>
              <a:rPr lang="en-US" sz="2400" b="0" dirty="0" smtClean="0">
                <a:latin typeface="Times New Roman" pitchFamily="18" charset="0"/>
              </a:rPr>
              <a:t>Novelty (Newness)</a:t>
            </a:r>
          </a:p>
          <a:p>
            <a:pPr eaLnBrk="1" hangingPunct="1">
              <a:lnSpc>
                <a:spcPct val="90000"/>
              </a:lnSpc>
            </a:pPr>
            <a:r>
              <a:rPr lang="en-US" sz="2400" b="0" dirty="0" smtClean="0">
                <a:latin typeface="Times New Roman" pitchFamily="18" charset="0"/>
              </a:rPr>
              <a:t>Useful (having utility) – specific, credible, and substantial utility</a:t>
            </a:r>
          </a:p>
          <a:p>
            <a:pPr eaLnBrk="1" hangingPunct="1">
              <a:lnSpc>
                <a:spcPct val="90000"/>
              </a:lnSpc>
            </a:pPr>
            <a:r>
              <a:rPr lang="en-US" sz="2400" b="0" dirty="0" smtClean="0">
                <a:latin typeface="Times New Roman" pitchFamily="18" charset="0"/>
              </a:rPr>
              <a:t>Non-obviousness (e.g., the improvement was not obvious to a person having ordinary skill in the area of technology related to the invention)</a:t>
            </a: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Patents-Conditions for Obtaining a Patent</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676400" y="2133600"/>
            <a:ext cx="6858000" cy="4495800"/>
          </a:xfrm>
        </p:spPr>
        <p:txBody>
          <a:bodyPr/>
          <a:lstStyle/>
          <a:p>
            <a:pPr eaLnBrk="1" hangingPunct="1"/>
            <a:r>
              <a:rPr lang="en-US" sz="2400" b="0" dirty="0" smtClean="0">
                <a:latin typeface="Times New Roman" pitchFamily="18" charset="0"/>
              </a:rPr>
              <a:t>Not a mere idea or suggestion</a:t>
            </a:r>
          </a:p>
          <a:p>
            <a:pPr eaLnBrk="1" hangingPunct="1"/>
            <a:r>
              <a:rPr lang="en-US" sz="2400" b="0" dirty="0" smtClean="0">
                <a:latin typeface="Times New Roman" pitchFamily="18" charset="0"/>
              </a:rPr>
              <a:t>Extensive data is not necessarily required</a:t>
            </a:r>
          </a:p>
          <a:p>
            <a:pPr eaLnBrk="1" hangingPunct="1"/>
            <a:r>
              <a:rPr lang="en-US" sz="2400" b="0" dirty="0" smtClean="0">
                <a:latin typeface="Times New Roman" pitchFamily="18" charset="0"/>
              </a:rPr>
              <a:t>A patent application with prophetic claims could be granted</a:t>
            </a:r>
          </a:p>
          <a:p>
            <a:pPr eaLnBrk="1" hangingPunct="1"/>
            <a:r>
              <a:rPr lang="en-US" sz="2400" b="0" dirty="0" smtClean="0">
                <a:latin typeface="Times New Roman" pitchFamily="18" charset="0"/>
              </a:rPr>
              <a:t>Additional supporting data could be submitted later during patent prosecution in a subsequent Rule 132 Declaration</a:t>
            </a:r>
            <a:endParaRPr lang="en-US" sz="2400" b="0" dirty="0" smtClean="0">
              <a:latin typeface="Times New Roman" pitchFamily="18" charset="0"/>
              <a:cs typeface="Times New Roman" pitchFamily="18" charset="0"/>
            </a:endParaRP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Patents-Support for a Utility Application</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524000" y="2057400"/>
            <a:ext cx="7239000" cy="4495800"/>
          </a:xfrm>
        </p:spPr>
        <p:txBody>
          <a:bodyPr>
            <a:normAutofit/>
          </a:bodyPr>
          <a:lstStyle/>
          <a:p>
            <a:pPr eaLnBrk="1" hangingPunct="1">
              <a:lnSpc>
                <a:spcPct val="90000"/>
              </a:lnSpc>
            </a:pPr>
            <a:r>
              <a:rPr lang="en-US" sz="2400" b="0" dirty="0" smtClean="0">
                <a:latin typeface="Times New Roman" pitchFamily="18" charset="0"/>
              </a:rPr>
              <a:t>Most international rights can be lost by making an enabling public disclosure before filing a patent application (limited exceptions may include the U.S. (1), Canada (1), Australia (0.5;1), Japan (0.5))</a:t>
            </a:r>
          </a:p>
          <a:p>
            <a:pPr eaLnBrk="1" hangingPunct="1">
              <a:lnSpc>
                <a:spcPct val="90000"/>
              </a:lnSpc>
            </a:pPr>
            <a:r>
              <a:rPr lang="en-US" sz="2400" b="0" dirty="0" smtClean="0">
                <a:latin typeface="Times New Roman" pitchFamily="18" charset="0"/>
              </a:rPr>
              <a:t>U.S. rights can be lost by making an enabling public disclosure more than one (1) year before filing a patent application </a:t>
            </a:r>
          </a:p>
          <a:p>
            <a:pPr eaLnBrk="1" hangingPunct="1">
              <a:lnSpc>
                <a:spcPct val="90000"/>
              </a:lnSpc>
            </a:pPr>
            <a:r>
              <a:rPr lang="en-US" sz="2400" b="0" dirty="0" smtClean="0">
                <a:latin typeface="Times New Roman" pitchFamily="18" charset="0"/>
              </a:rPr>
              <a:t>Risk of losing all rights by failing to timely disclose an  invention to the Government (see Bayh-Dole)</a:t>
            </a: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Patents</a:t>
            </a:r>
            <a:br>
              <a:rPr lang="en-US" sz="4400" dirty="0" smtClean="0">
                <a:latin typeface="Times New Roman" pitchFamily="18" charset="0"/>
              </a:rPr>
            </a:br>
            <a:r>
              <a:rPr lang="en-US" sz="4400" dirty="0" smtClean="0">
                <a:latin typeface="Times New Roman" pitchFamily="18" charset="0"/>
              </a:rPr>
              <a:t>Losing Rights through Public Disclosure</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219200" y="1905000"/>
            <a:ext cx="7924800" cy="4495800"/>
          </a:xfrm>
        </p:spPr>
        <p:txBody>
          <a:bodyPr>
            <a:normAutofit/>
          </a:bodyPr>
          <a:lstStyle/>
          <a:p>
            <a:pPr eaLnBrk="1" hangingPunct="1"/>
            <a:r>
              <a:rPr lang="en-US" sz="2400" b="0" dirty="0" smtClean="0">
                <a:latin typeface="Times New Roman" pitchFamily="18" charset="0"/>
              </a:rPr>
              <a:t>File enabled patent application prior to disclosing, e.g., disclosing through posters, presentations, publications, talks, etc.</a:t>
            </a:r>
          </a:p>
          <a:p>
            <a:pPr eaLnBrk="1" hangingPunct="1"/>
            <a:r>
              <a:rPr lang="en-US" sz="2400" b="0" dirty="0" smtClean="0">
                <a:latin typeface="Times New Roman" pitchFamily="18" charset="0"/>
              </a:rPr>
              <a:t>Limit discussions/exchanges with parties who are under confidentiality obligations</a:t>
            </a:r>
          </a:p>
          <a:p>
            <a:pPr lvl="1" eaLnBrk="1" hangingPunct="1"/>
            <a:r>
              <a:rPr lang="en-US" b="0" dirty="0" smtClean="0">
                <a:latin typeface="Times New Roman" pitchFamily="18" charset="0"/>
              </a:rPr>
              <a:t>E.g., use confidential disclosure agreements (CDAs) whenever possible for discussions or other exchanges with potential investors, collaborators, licensees, et al.</a:t>
            </a: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Patents</a:t>
            </a:r>
            <a:br>
              <a:rPr lang="en-US" sz="4400" dirty="0" smtClean="0">
                <a:latin typeface="Times New Roman" pitchFamily="18" charset="0"/>
              </a:rPr>
            </a:br>
            <a:r>
              <a:rPr lang="en-US" sz="4400" dirty="0" smtClean="0">
                <a:latin typeface="Times New Roman" pitchFamily="18" charset="0"/>
              </a:rPr>
              <a:t>Protecting Rights from Public Disclosure</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317625" y="2017713"/>
            <a:ext cx="7673975" cy="4086225"/>
          </a:xfrm>
        </p:spPr>
        <p:txBody>
          <a:bodyPr>
            <a:normAutofit/>
          </a:bodyPr>
          <a:lstStyle/>
          <a:p>
            <a:pPr eaLnBrk="1" hangingPunct="1">
              <a:lnSpc>
                <a:spcPct val="80000"/>
              </a:lnSpc>
            </a:pPr>
            <a:r>
              <a:rPr lang="en-US" sz="2400" b="0" dirty="0" smtClean="0">
                <a:latin typeface="Times New Roman" pitchFamily="18" charset="0"/>
              </a:rPr>
              <a:t>Grant application abstracts or summaries should be written as if they will be made publicly available immediately</a:t>
            </a:r>
          </a:p>
          <a:p>
            <a:pPr eaLnBrk="1" hangingPunct="1">
              <a:lnSpc>
                <a:spcPct val="80000"/>
              </a:lnSpc>
            </a:pPr>
            <a:endParaRPr lang="en-US" sz="2400" b="0" dirty="0" smtClean="0">
              <a:latin typeface="Times New Roman" pitchFamily="18" charset="0"/>
            </a:endParaRPr>
          </a:p>
          <a:p>
            <a:pPr eaLnBrk="1" hangingPunct="1">
              <a:lnSpc>
                <a:spcPct val="80000"/>
              </a:lnSpc>
            </a:pPr>
            <a:r>
              <a:rPr lang="en-US" sz="2400" b="0" dirty="0" smtClean="0">
                <a:latin typeface="Times New Roman" pitchFamily="18" charset="0"/>
              </a:rPr>
              <a:t>Take appropriate steps to protect confidential information, e.g., marking it as “confidential”, withholding it if appropriate, submitting a substitute, or simply filing a patent application on it as soon as possible</a:t>
            </a: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Patents</a:t>
            </a:r>
            <a:br>
              <a:rPr lang="en-US" sz="4400" dirty="0" smtClean="0">
                <a:latin typeface="Times New Roman" pitchFamily="18" charset="0"/>
              </a:rPr>
            </a:br>
            <a:r>
              <a:rPr lang="en-US" sz="4400" dirty="0" smtClean="0">
                <a:latin typeface="Times New Roman" pitchFamily="18" charset="0"/>
              </a:rPr>
              <a:t>Protecting Rights from Public Disclosure</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143000" y="1981200"/>
            <a:ext cx="7772400" cy="3810000"/>
          </a:xfrm>
        </p:spPr>
        <p:txBody>
          <a:bodyPr>
            <a:normAutofit/>
          </a:bodyPr>
          <a:lstStyle/>
          <a:p>
            <a:pPr eaLnBrk="1" hangingPunct="1"/>
            <a:r>
              <a:rPr lang="en-US" sz="2400" b="0" dirty="0" smtClean="0">
                <a:latin typeface="Times New Roman" pitchFamily="18" charset="0"/>
              </a:rPr>
              <a:t>Take the appropriate precautions (markings, etc.)</a:t>
            </a:r>
          </a:p>
          <a:p>
            <a:pPr lvl="1" eaLnBrk="1" hangingPunct="1"/>
            <a:r>
              <a:rPr lang="en-US" b="0" dirty="0" smtClean="0">
                <a:latin typeface="Times New Roman" pitchFamily="18" charset="0"/>
              </a:rPr>
              <a:t>5 U.S.C. </a:t>
            </a:r>
            <a:r>
              <a:rPr lang="en-US" b="0" dirty="0" smtClean="0">
                <a:latin typeface="Times New Roman" pitchFamily="18" charset="0"/>
                <a:cs typeface="Times New Roman" pitchFamily="18" charset="0"/>
              </a:rPr>
              <a:t>§ 552(b)(4) provides an exemption for “</a:t>
            </a:r>
            <a:r>
              <a:rPr lang="en-US" b="0" dirty="0" smtClean="0">
                <a:latin typeface="Times New Roman" pitchFamily="18" charset="0"/>
              </a:rPr>
              <a:t>trade secrets and commercial or financial information obtained from a person and privileged or confidential”</a:t>
            </a:r>
            <a:endParaRPr lang="en-US" b="0" dirty="0" smtClean="0">
              <a:latin typeface="Times New Roman" pitchFamily="18" charset="0"/>
              <a:cs typeface="Times New Roman" pitchFamily="18" charset="0"/>
            </a:endParaRPr>
          </a:p>
          <a:p>
            <a:pPr eaLnBrk="1" hangingPunct="1"/>
            <a:endParaRPr lang="en-US" sz="2400" b="0" dirty="0" smtClean="0">
              <a:latin typeface="Times New Roman" pitchFamily="18" charset="0"/>
              <a:cs typeface="Times New Roman" pitchFamily="18" charset="0"/>
            </a:endParaRPr>
          </a:p>
          <a:p>
            <a:pPr eaLnBrk="1" hangingPunct="1"/>
            <a:r>
              <a:rPr lang="en-US" sz="2400" b="0" dirty="0" smtClean="0">
                <a:latin typeface="Times New Roman" pitchFamily="18" charset="0"/>
                <a:cs typeface="Times New Roman" pitchFamily="18" charset="0"/>
              </a:rPr>
              <a:t>Predisclosure Notification: </a:t>
            </a:r>
            <a:r>
              <a:rPr lang="en-US" sz="2400" b="0" dirty="0" smtClean="0">
                <a:latin typeface="Times New Roman" pitchFamily="18" charset="0"/>
              </a:rPr>
              <a:t>Executive Order # 12600. Predisclosure Notification Procedures for Confidential Commercial Information</a:t>
            </a:r>
          </a:p>
        </p:txBody>
      </p:sp>
      <p:sp>
        <p:nvSpPr>
          <p:cNvPr id="5" name="Title 1"/>
          <p:cNvSpPr>
            <a:spLocks noGrp="1"/>
          </p:cNvSpPr>
          <p:nvPr>
            <p:ph type="title"/>
          </p:nvPr>
        </p:nvSpPr>
        <p:spPr>
          <a:xfrm>
            <a:off x="76200" y="107536"/>
            <a:ext cx="8991600" cy="1111664"/>
          </a:xfrm>
        </p:spPr>
        <p:txBody>
          <a:bodyPr>
            <a:noAutofit/>
          </a:bodyPr>
          <a:lstStyle/>
          <a:p>
            <a:r>
              <a:rPr lang="en-US" sz="3000" dirty="0" smtClean="0">
                <a:latin typeface="Times New Roman" pitchFamily="18" charset="0"/>
              </a:rPr>
              <a:t>Freedom Of Information Act (FOIA) - Safeguarding Grant Application Information &amp; Invention Disclosures</a:t>
            </a:r>
            <a:endParaRPr lang="en-US" sz="3000" dirty="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1219200" y="1981200"/>
            <a:ext cx="7543800" cy="4495800"/>
          </a:xfrm>
        </p:spPr>
        <p:txBody>
          <a:bodyPr>
            <a:normAutofit/>
          </a:bodyPr>
          <a:lstStyle/>
          <a:p>
            <a:pPr eaLnBrk="1" hangingPunct="1">
              <a:lnSpc>
                <a:spcPct val="90000"/>
              </a:lnSpc>
            </a:pPr>
            <a:r>
              <a:rPr lang="en-US" sz="2200" b="0" dirty="0" smtClean="0">
                <a:latin typeface="Times New Roman" pitchFamily="18" charset="0"/>
              </a:rPr>
              <a:t>Contractor may establish claim to copyright subsisting in any data first produced in the performance of the contract (FAR 52.227-20(c))</a:t>
            </a:r>
          </a:p>
          <a:p>
            <a:pPr eaLnBrk="1" hangingPunct="1">
              <a:lnSpc>
                <a:spcPct val="90000"/>
              </a:lnSpc>
            </a:pPr>
            <a:r>
              <a:rPr lang="en-US" sz="2200" b="0" dirty="0" smtClean="0">
                <a:latin typeface="Times New Roman" pitchFamily="18" charset="0"/>
              </a:rPr>
              <a:t>Databases as compilations may be copyrightable, there is no copyright protection for the underlying data</a:t>
            </a:r>
          </a:p>
          <a:p>
            <a:pPr eaLnBrk="1" hangingPunct="1">
              <a:lnSpc>
                <a:spcPct val="90000"/>
              </a:lnSpc>
            </a:pPr>
            <a:r>
              <a:rPr lang="en-US" sz="2200" b="0" dirty="0" smtClean="0">
                <a:latin typeface="Times New Roman" pitchFamily="18" charset="0"/>
              </a:rPr>
              <a:t>SBIR Data Rights: “SBIR Rights Notice” (FAR 52.227-20(d))</a:t>
            </a:r>
          </a:p>
          <a:p>
            <a:pPr lvl="1" eaLnBrk="1" hangingPunct="1">
              <a:lnSpc>
                <a:spcPct val="90000"/>
              </a:lnSpc>
            </a:pPr>
            <a:r>
              <a:rPr lang="en-US" sz="2200" b="0" dirty="0" smtClean="0">
                <a:latin typeface="Times New Roman" pitchFamily="18" charset="0"/>
              </a:rPr>
              <a:t>Four (4) year period of “non-disclosure” by Government without contractor’s consent</a:t>
            </a:r>
          </a:p>
          <a:p>
            <a:pPr lvl="1" eaLnBrk="1" hangingPunct="1">
              <a:lnSpc>
                <a:spcPct val="90000"/>
              </a:lnSpc>
            </a:pPr>
            <a:r>
              <a:rPr lang="en-US" sz="2200" b="0" dirty="0" smtClean="0">
                <a:latin typeface="Times New Roman" pitchFamily="18" charset="0"/>
              </a:rPr>
              <a:t>Use is for Government purposes only</a:t>
            </a:r>
          </a:p>
          <a:p>
            <a:pPr lvl="1" eaLnBrk="1" hangingPunct="1">
              <a:lnSpc>
                <a:spcPct val="90000"/>
              </a:lnSpc>
            </a:pPr>
            <a:r>
              <a:rPr lang="en-US" sz="2200" b="0" dirty="0" smtClean="0">
                <a:latin typeface="Times New Roman" pitchFamily="18" charset="0"/>
              </a:rPr>
              <a:t>After 4 year period, non-disclosure prohibitions no longer apply – Government may use for Government purposes but may also authorize others to use on its behalf</a:t>
            </a:r>
          </a:p>
        </p:txBody>
      </p:sp>
      <p:sp>
        <p:nvSpPr>
          <p:cNvPr id="5" name="Title 1"/>
          <p:cNvSpPr>
            <a:spLocks noGrp="1"/>
          </p:cNvSpPr>
          <p:nvPr>
            <p:ph type="title"/>
          </p:nvPr>
        </p:nvSpPr>
        <p:spPr>
          <a:xfrm>
            <a:off x="152400" y="107536"/>
            <a:ext cx="8839200" cy="1111664"/>
          </a:xfrm>
        </p:spPr>
        <p:txBody>
          <a:bodyPr>
            <a:normAutofit/>
          </a:bodyPr>
          <a:lstStyle/>
          <a:p>
            <a:r>
              <a:rPr lang="en-US" sz="4400" dirty="0" smtClean="0">
                <a:latin typeface="Times New Roman" pitchFamily="18" charset="0"/>
              </a:rPr>
              <a:t>Select Data and Copyright Issues</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752600" y="2590800"/>
            <a:ext cx="7239000" cy="4495800"/>
          </a:xfrm>
        </p:spPr>
        <p:txBody>
          <a:bodyPr>
            <a:normAutofit/>
          </a:bodyPr>
          <a:lstStyle/>
          <a:p>
            <a:pPr eaLnBrk="1" hangingPunct="1"/>
            <a:r>
              <a:rPr lang="en-US" sz="2400" b="0" dirty="0" smtClean="0">
                <a:latin typeface="Times New Roman" pitchFamily="18" charset="0"/>
              </a:rPr>
              <a:t>Federal Funding Agreements</a:t>
            </a:r>
          </a:p>
          <a:p>
            <a:pPr eaLnBrk="1" hangingPunct="1"/>
            <a:r>
              <a:rPr lang="en-US" sz="2400" b="0" dirty="0" smtClean="0">
                <a:latin typeface="Times New Roman" pitchFamily="18" charset="0"/>
              </a:rPr>
              <a:t>Selected Definitions</a:t>
            </a:r>
          </a:p>
          <a:p>
            <a:pPr eaLnBrk="1" hangingPunct="1"/>
            <a:r>
              <a:rPr lang="en-US" sz="2400" b="0" dirty="0" smtClean="0">
                <a:latin typeface="Times New Roman" pitchFamily="18" charset="0"/>
              </a:rPr>
              <a:t>Recipient Rights &amp; Responsibilities </a:t>
            </a:r>
          </a:p>
          <a:p>
            <a:pPr eaLnBrk="1" hangingPunct="1"/>
            <a:r>
              <a:rPr lang="en-US" sz="2400" b="0" dirty="0" smtClean="0">
                <a:latin typeface="Times New Roman" pitchFamily="18" charset="0"/>
              </a:rPr>
              <a:t>Government Rights</a:t>
            </a: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Bayh-Dole Act:</a:t>
            </a:r>
            <a:br>
              <a:rPr lang="en-US" sz="4400" dirty="0" smtClean="0">
                <a:latin typeface="Times New Roman" pitchFamily="18" charset="0"/>
              </a:rPr>
            </a:br>
            <a:r>
              <a:rPr lang="en-US" sz="4400" dirty="0" smtClean="0">
                <a:latin typeface="Times New Roman" pitchFamily="18" charset="0"/>
              </a:rPr>
              <a:t>Special Considerations</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dirty="0" smtClean="0">
                <a:latin typeface="Times New Roman" pitchFamily="18" charset="0"/>
                <a:cs typeface="Arial" pitchFamily="34" charset="0"/>
              </a:rPr>
              <a:t>Objectives</a:t>
            </a:r>
            <a:endParaRPr lang="en-US" dirty="0">
              <a:latin typeface="Times New Roman" pitchFamily="18" charset="0"/>
              <a:cs typeface="Arial" pitchFamily="34" charset="0"/>
            </a:endParaRPr>
          </a:p>
        </p:txBody>
      </p:sp>
      <p:sp>
        <p:nvSpPr>
          <p:cNvPr id="3" name="Content Placeholder 2"/>
          <p:cNvSpPr>
            <a:spLocks noGrp="1"/>
          </p:cNvSpPr>
          <p:nvPr>
            <p:ph idx="1"/>
          </p:nvPr>
        </p:nvSpPr>
        <p:spPr>
          <a:xfrm>
            <a:off x="228600" y="1752600"/>
            <a:ext cx="8686800" cy="4495800"/>
          </a:xfrm>
        </p:spPr>
        <p:txBody>
          <a:bodyPr>
            <a:noAutofit/>
          </a:bodyPr>
          <a:lstStyle/>
          <a:p>
            <a:r>
              <a:rPr lang="en-US" sz="2400" b="0" dirty="0" smtClean="0">
                <a:latin typeface="Times New Roman" pitchFamily="18" charset="0"/>
              </a:rPr>
              <a:t>Where to get information to be able to appropriately manage data, inventions, publications, and other resources developed with NIH funding</a:t>
            </a:r>
          </a:p>
          <a:p>
            <a:r>
              <a:rPr lang="en-US" sz="2400" b="0" dirty="0" smtClean="0">
                <a:latin typeface="Times New Roman" pitchFamily="18" charset="0"/>
              </a:rPr>
              <a:t>How to safeguard intellectual property rights to discoveries and inventions made with NIH funds</a:t>
            </a:r>
          </a:p>
          <a:p>
            <a:r>
              <a:rPr lang="en-US" sz="2400" b="0" dirty="0" smtClean="0">
                <a:latin typeface="Times New Roman" pitchFamily="18" charset="0"/>
              </a:rPr>
              <a:t>How to work towards sharing NIH-funded data and other research resources to advance research for benefits to the public and public health</a:t>
            </a:r>
          </a:p>
          <a:p>
            <a:endParaRPr lang="en-US" sz="2400" b="0" dirty="0" smtClean="0">
              <a:latin typeface="Times New Roman" pitchFamily="18" charset="0"/>
            </a:endParaRPr>
          </a:p>
          <a:p>
            <a:r>
              <a:rPr lang="en-US" sz="2400" b="0" dirty="0" smtClean="0">
                <a:latin typeface="Times New Roman" pitchFamily="18" charset="0"/>
              </a:rPr>
              <a:t>To truly make this YOUR session, we also need to know what you want to discuss….</a:t>
            </a:r>
          </a:p>
        </p:txBody>
      </p:sp>
      <p:sp>
        <p:nvSpPr>
          <p:cNvPr id="4" name="Slide Number Placeholder 3"/>
          <p:cNvSpPr>
            <a:spLocks noGrp="1"/>
          </p:cNvSpPr>
          <p:nvPr>
            <p:ph type="sldNum" sz="quarter" idx="12"/>
          </p:nvPr>
        </p:nvSpPr>
        <p:spPr/>
        <p:txBody>
          <a:bodyPr/>
          <a:lstStyle/>
          <a:p>
            <a:fld id="{4B299E65-BC98-483A-8DDE-40B0893A437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219200" y="2362200"/>
            <a:ext cx="7239000" cy="3352800"/>
          </a:xfrm>
        </p:spPr>
        <p:txBody>
          <a:bodyPr/>
          <a:lstStyle/>
          <a:p>
            <a:pPr eaLnBrk="1" hangingPunct="1">
              <a:lnSpc>
                <a:spcPct val="90000"/>
              </a:lnSpc>
              <a:buFont typeface="Wingdings" pitchFamily="2" charset="2"/>
              <a:buNone/>
            </a:pPr>
            <a:r>
              <a:rPr lang="en-US" sz="2800" dirty="0" smtClean="0"/>
              <a:t>	</a:t>
            </a:r>
            <a:r>
              <a:rPr lang="en-US" sz="2400" b="0" dirty="0" smtClean="0">
                <a:latin typeface="Times New Roman" pitchFamily="18" charset="0"/>
              </a:rPr>
              <a:t>The Bayh-Dole Act addresses </a:t>
            </a:r>
            <a:r>
              <a:rPr lang="en-US" sz="2400" b="0" u="sng" dirty="0" smtClean="0">
                <a:latin typeface="Times New Roman" pitchFamily="18" charset="0"/>
              </a:rPr>
              <a:t>patent</a:t>
            </a:r>
            <a:r>
              <a:rPr lang="en-US" sz="2400" b="0" dirty="0" smtClean="0">
                <a:latin typeface="Times New Roman" pitchFamily="18" charset="0"/>
              </a:rPr>
              <a:t> rights for a contractor under funding agreements by a federal agency (e.g., grants, contracts,  and cooperative agreements) for performance of experimental, developmental, or research work funded in whole or in part by the Federal Government.</a:t>
            </a: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Bayh-Dole Act:</a:t>
            </a:r>
            <a:br>
              <a:rPr lang="en-US" sz="4400" dirty="0" smtClean="0">
                <a:latin typeface="Times New Roman" pitchFamily="18" charset="0"/>
              </a:rPr>
            </a:br>
            <a:r>
              <a:rPr lang="en-US" sz="4400" dirty="0" smtClean="0">
                <a:latin typeface="Times New Roman" pitchFamily="18" charset="0"/>
              </a:rPr>
              <a:t>Federal Funding Agreements</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990600" y="2133600"/>
            <a:ext cx="7772400" cy="4114800"/>
          </a:xfrm>
        </p:spPr>
        <p:txBody>
          <a:bodyPr/>
          <a:lstStyle/>
          <a:p>
            <a:pPr eaLnBrk="1" hangingPunct="1">
              <a:buFont typeface="Wingdings" pitchFamily="2" charset="2"/>
              <a:buNone/>
            </a:pPr>
            <a:r>
              <a:rPr lang="en-US" sz="2800" dirty="0" smtClean="0"/>
              <a:t>	</a:t>
            </a:r>
            <a:r>
              <a:rPr lang="en-US" sz="2400" b="0" dirty="0" smtClean="0">
                <a:latin typeface="Times New Roman" pitchFamily="18" charset="0"/>
              </a:rPr>
              <a:t>Invention: “Any invention or discovery which is or may be patentable or otherwise protectable under this title or any novel variety of plant which is or may be protectable under the Plant Variety Protection Act (7 U.S.C. 2321 et seq.).”</a:t>
            </a:r>
          </a:p>
          <a:p>
            <a:pPr eaLnBrk="1" hangingPunct="1">
              <a:buFont typeface="Wingdings" pitchFamily="2" charset="2"/>
              <a:buNone/>
            </a:pPr>
            <a:endParaRPr lang="en-US" sz="2400" b="0" dirty="0" smtClean="0">
              <a:latin typeface="Times New Roman" pitchFamily="18" charset="0"/>
            </a:endParaRPr>
          </a:p>
          <a:p>
            <a:pPr eaLnBrk="1" hangingPunct="1">
              <a:buFont typeface="Wingdings" pitchFamily="2" charset="2"/>
              <a:buNone/>
            </a:pPr>
            <a:r>
              <a:rPr lang="en-US" sz="2400" b="0" dirty="0" smtClean="0">
                <a:latin typeface="Times New Roman" pitchFamily="18" charset="0"/>
              </a:rPr>
              <a:t>	35 U.S.C. § 201(d)</a:t>
            </a:r>
            <a:endParaRPr lang="en-US" sz="2400" b="0" u="sng" dirty="0" smtClean="0">
              <a:latin typeface="Times New Roman" pitchFamily="18" charset="0"/>
            </a:endParaRP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Bayh-Dole Act:</a:t>
            </a:r>
            <a:br>
              <a:rPr lang="en-US" sz="4400" dirty="0" smtClean="0">
                <a:latin typeface="Times New Roman" pitchFamily="18" charset="0"/>
              </a:rPr>
            </a:br>
            <a:r>
              <a:rPr lang="en-US" sz="4400" dirty="0" smtClean="0">
                <a:latin typeface="Times New Roman" pitchFamily="18" charset="0"/>
              </a:rPr>
              <a:t>Selected Definitions</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838200" y="2209800"/>
            <a:ext cx="8229600" cy="4230688"/>
          </a:xfrm>
        </p:spPr>
        <p:txBody>
          <a:bodyPr>
            <a:normAutofit fontScale="92500"/>
          </a:bodyPr>
          <a:lstStyle/>
          <a:p>
            <a:pPr eaLnBrk="1" hangingPunct="1">
              <a:lnSpc>
                <a:spcPct val="80000"/>
              </a:lnSpc>
              <a:buFont typeface="Wingdings" pitchFamily="2" charset="2"/>
              <a:buNone/>
            </a:pPr>
            <a:r>
              <a:rPr lang="en-US" sz="800" dirty="0" smtClean="0"/>
              <a:t>	</a:t>
            </a:r>
            <a:r>
              <a:rPr lang="en-US" sz="2600" b="0" dirty="0" smtClean="0">
                <a:latin typeface="Times New Roman" pitchFamily="18" charset="0"/>
              </a:rPr>
              <a:t>Subject Invention: “Any invention of the contractor conceived or first actually reduced to practice in the performance of work under a funding agreement: Provided, That in the case of a variety of plant, the date of determination (as defined in section 41(d) of the Plant Variety Protection Act (7 U.S.C. 2401(d))) must also occur during the period of contract performance”</a:t>
            </a:r>
          </a:p>
          <a:p>
            <a:pPr eaLnBrk="1" hangingPunct="1">
              <a:lnSpc>
                <a:spcPct val="80000"/>
              </a:lnSpc>
              <a:buFont typeface="Wingdings" pitchFamily="2" charset="2"/>
              <a:buNone/>
            </a:pPr>
            <a:r>
              <a:rPr lang="en-US" sz="2600" b="0" dirty="0" smtClean="0">
                <a:latin typeface="Times New Roman" pitchFamily="18" charset="0"/>
              </a:rPr>
              <a:t>	(35 U.S.C. § 201(e))</a:t>
            </a:r>
          </a:p>
          <a:p>
            <a:pPr eaLnBrk="1" hangingPunct="1">
              <a:lnSpc>
                <a:spcPct val="80000"/>
              </a:lnSpc>
              <a:buFont typeface="Wingdings" pitchFamily="2" charset="2"/>
              <a:buNone/>
            </a:pPr>
            <a:endParaRPr lang="en-US" sz="2600" b="0" dirty="0" smtClean="0">
              <a:latin typeface="Times New Roman" pitchFamily="18" charset="0"/>
            </a:endParaRPr>
          </a:p>
          <a:p>
            <a:pPr eaLnBrk="1" hangingPunct="1">
              <a:lnSpc>
                <a:spcPct val="80000"/>
              </a:lnSpc>
              <a:buFont typeface="Wingdings" pitchFamily="2" charset="2"/>
              <a:buNone/>
            </a:pPr>
            <a:r>
              <a:rPr lang="en-US" sz="2600" b="0" dirty="0" smtClean="0">
                <a:latin typeface="Times New Roman" pitchFamily="18" charset="0"/>
              </a:rPr>
              <a:t>	</a:t>
            </a:r>
            <a:r>
              <a:rPr lang="en-US" sz="2600" b="0" u="sng" dirty="0" smtClean="0">
                <a:latin typeface="Times New Roman" pitchFamily="18" charset="0"/>
              </a:rPr>
              <a:t>Caveat</a:t>
            </a:r>
            <a:r>
              <a:rPr lang="en-US" sz="2600" b="0" dirty="0" smtClean="0">
                <a:latin typeface="Times New Roman" pitchFamily="18" charset="0"/>
              </a:rPr>
              <a:t>: A preexisting company invention could fall under the definition of a “Subject Invention” if it was conceived of prior to funding but was first actually reduced to practice under the SBIR/STTR and the SBC owned that invention.</a:t>
            </a: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Bayh-Dole Act:</a:t>
            </a:r>
            <a:br>
              <a:rPr lang="en-US" sz="4400" dirty="0" smtClean="0">
                <a:latin typeface="Times New Roman" pitchFamily="18" charset="0"/>
              </a:rPr>
            </a:br>
            <a:r>
              <a:rPr lang="en-US" sz="4400" dirty="0" smtClean="0">
                <a:latin typeface="Times New Roman" pitchFamily="18" charset="0"/>
              </a:rPr>
              <a:t>Selected Definitions</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1447800" y="1981200"/>
            <a:ext cx="7239000" cy="5562600"/>
          </a:xfrm>
        </p:spPr>
        <p:txBody>
          <a:bodyPr>
            <a:normAutofit/>
          </a:bodyPr>
          <a:lstStyle/>
          <a:p>
            <a:pPr eaLnBrk="1" hangingPunct="1"/>
            <a:r>
              <a:rPr lang="en-US" sz="2400" b="0" dirty="0" smtClean="0">
                <a:latin typeface="Times New Roman" pitchFamily="18" charset="0"/>
              </a:rPr>
              <a:t>Recipient owns Rights in discoveries by having appropriate assignments in place and timely electing title to subject inventions</a:t>
            </a: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Bayh-Dole Act:</a:t>
            </a:r>
            <a:br>
              <a:rPr lang="en-US" sz="4400" dirty="0" smtClean="0">
                <a:latin typeface="Times New Roman" pitchFamily="18" charset="0"/>
              </a:rPr>
            </a:br>
            <a:r>
              <a:rPr lang="en-US" sz="4400" dirty="0" smtClean="0">
                <a:latin typeface="Times New Roman" pitchFamily="18" charset="0"/>
              </a:rPr>
              <a:t>Recipient Rights &amp; Responsibilities</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1447800" y="1981200"/>
            <a:ext cx="7239000" cy="5562600"/>
          </a:xfrm>
        </p:spPr>
        <p:txBody>
          <a:bodyPr>
            <a:normAutofit/>
          </a:bodyPr>
          <a:lstStyle/>
          <a:p>
            <a:pPr eaLnBrk="1" hangingPunct="1"/>
            <a:r>
              <a:rPr lang="en-US" sz="2400" b="0" dirty="0" smtClean="0">
                <a:latin typeface="Times New Roman" pitchFamily="18" charset="0"/>
              </a:rPr>
              <a:t>Recipient has Responsibilities to meet reporting requirements</a:t>
            </a:r>
          </a:p>
          <a:p>
            <a:pPr lvl="1" eaLnBrk="1" hangingPunct="1"/>
            <a:r>
              <a:rPr lang="en-US" b="0" dirty="0" smtClean="0">
                <a:latin typeface="Times New Roman" pitchFamily="18" charset="0"/>
              </a:rPr>
              <a:t>Extramural Invention Reporting Compliance Responsibilities</a:t>
            </a:r>
          </a:p>
          <a:p>
            <a:pPr lvl="2" eaLnBrk="1" hangingPunct="1"/>
            <a:r>
              <a:rPr lang="en-US" sz="2400" b="0" dirty="0" smtClean="0">
                <a:latin typeface="Times New Roman" pitchFamily="18" charset="0"/>
                <a:hlinkClick r:id="rId3"/>
              </a:rPr>
              <a:t>https://s-edison.info.nih.gov/iEdison/timeline.jsp</a:t>
            </a:r>
            <a:endParaRPr lang="en-US" sz="2400" b="0" dirty="0" smtClean="0">
              <a:latin typeface="Times New Roman" pitchFamily="18" charset="0"/>
            </a:endParaRP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Bayh-Dole Act:</a:t>
            </a:r>
            <a:br>
              <a:rPr lang="en-US" sz="4400" dirty="0" smtClean="0">
                <a:latin typeface="Times New Roman" pitchFamily="18" charset="0"/>
              </a:rPr>
            </a:br>
            <a:r>
              <a:rPr lang="en-US" sz="4400" dirty="0" smtClean="0">
                <a:latin typeface="Times New Roman" pitchFamily="18" charset="0"/>
              </a:rPr>
              <a:t>Recipient Rights &amp; Responsibilities</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58800" y="1925638"/>
            <a:ext cx="8585200" cy="4603750"/>
          </a:xfrm>
          <a:noFill/>
        </p:spPr>
        <p:txBody>
          <a:bodyPr lIns="92075" tIns="46038" rIns="92075" bIns="46038">
            <a:normAutofit fontScale="92500"/>
          </a:bodyPr>
          <a:lstStyle/>
          <a:p>
            <a:pPr eaLnBrk="1" hangingPunct="1">
              <a:spcBef>
                <a:spcPct val="10000"/>
              </a:spcBef>
            </a:pPr>
            <a:r>
              <a:rPr lang="en-US" sz="2800" b="0" dirty="0" smtClean="0"/>
              <a:t>Implement Employee Agreements </a:t>
            </a:r>
            <a:r>
              <a:rPr lang="en-US" sz="2800" b="0" dirty="0" smtClean="0">
                <a:sym typeface="Wingdings" pitchFamily="2" charset="2"/>
              </a:rPr>
              <a:t> </a:t>
            </a:r>
            <a:r>
              <a:rPr lang="en-US" sz="2800" b="0" dirty="0" smtClean="0">
                <a:solidFill>
                  <a:srgbClr val="CC0000"/>
                </a:solidFill>
              </a:rPr>
              <a:t>as needed</a:t>
            </a:r>
            <a:endParaRPr lang="en-US" sz="2800" b="0" dirty="0" smtClean="0">
              <a:solidFill>
                <a:srgbClr val="990000"/>
              </a:solidFill>
            </a:endParaRPr>
          </a:p>
          <a:p>
            <a:pPr eaLnBrk="1" hangingPunct="1">
              <a:spcBef>
                <a:spcPct val="10000"/>
              </a:spcBef>
            </a:pPr>
            <a:r>
              <a:rPr lang="en-US" sz="2800" b="0" dirty="0" smtClean="0"/>
              <a:t>Disclose Each Invention </a:t>
            </a:r>
            <a:r>
              <a:rPr lang="en-US" sz="2800" b="0" dirty="0" smtClean="0">
                <a:sym typeface="Wingdings" pitchFamily="2" charset="2"/>
              </a:rPr>
              <a:t> </a:t>
            </a:r>
            <a:r>
              <a:rPr lang="en-US" sz="2800" b="0" dirty="0" smtClean="0">
                <a:solidFill>
                  <a:srgbClr val="CC0000"/>
                </a:solidFill>
                <a:sym typeface="Wingdings" pitchFamily="2" charset="2"/>
              </a:rPr>
              <a:t>within 60 days</a:t>
            </a:r>
            <a:endParaRPr lang="en-US" sz="2800" b="0" dirty="0" smtClean="0">
              <a:solidFill>
                <a:srgbClr val="CC0000"/>
              </a:solidFill>
            </a:endParaRPr>
          </a:p>
          <a:p>
            <a:pPr eaLnBrk="1" hangingPunct="1">
              <a:spcBef>
                <a:spcPct val="10000"/>
              </a:spcBef>
            </a:pPr>
            <a:r>
              <a:rPr lang="en-US" sz="2800" b="0" dirty="0" smtClean="0"/>
              <a:t>Resolve Election or Waive of Title </a:t>
            </a:r>
            <a:r>
              <a:rPr lang="en-US" sz="2800" b="0" dirty="0" smtClean="0">
                <a:sym typeface="Wingdings" pitchFamily="2" charset="2"/>
              </a:rPr>
              <a:t> </a:t>
            </a:r>
            <a:r>
              <a:rPr lang="en-US" sz="2800" b="0" dirty="0" smtClean="0">
                <a:solidFill>
                  <a:srgbClr val="CC0000"/>
                </a:solidFill>
                <a:sym typeface="Wingdings" pitchFamily="2" charset="2"/>
              </a:rPr>
              <a:t>within 2 years</a:t>
            </a:r>
            <a:r>
              <a:rPr lang="en-US" sz="2800" b="0" dirty="0" smtClean="0"/>
              <a:t> </a:t>
            </a:r>
          </a:p>
          <a:p>
            <a:pPr eaLnBrk="1" hangingPunct="1">
              <a:spcBef>
                <a:spcPct val="10000"/>
              </a:spcBef>
            </a:pPr>
            <a:r>
              <a:rPr lang="en-US" sz="2800" b="0" dirty="0" smtClean="0"/>
              <a:t>File Patent </a:t>
            </a:r>
            <a:r>
              <a:rPr lang="en-US" sz="2800" b="0" dirty="0" smtClean="0">
                <a:sym typeface="Wingdings" pitchFamily="2" charset="2"/>
              </a:rPr>
              <a:t> </a:t>
            </a:r>
            <a:r>
              <a:rPr lang="en-US" sz="2800" b="0" dirty="0" smtClean="0">
                <a:solidFill>
                  <a:srgbClr val="CC0000"/>
                </a:solidFill>
                <a:sym typeface="Wingdings" pitchFamily="2" charset="2"/>
              </a:rPr>
              <a:t>within 1 yr. of election</a:t>
            </a:r>
            <a:endParaRPr lang="en-US" sz="2800" b="0" dirty="0" smtClean="0"/>
          </a:p>
          <a:p>
            <a:pPr eaLnBrk="1" hangingPunct="1">
              <a:spcBef>
                <a:spcPct val="10000"/>
              </a:spcBef>
            </a:pPr>
            <a:r>
              <a:rPr lang="en-US" sz="2800" b="0" dirty="0" smtClean="0"/>
              <a:t>Provide License to the Govt. </a:t>
            </a:r>
            <a:r>
              <a:rPr lang="en-US" sz="2800" b="0" dirty="0" smtClean="0">
                <a:sym typeface="Wingdings" pitchFamily="2" charset="2"/>
              </a:rPr>
              <a:t> </a:t>
            </a:r>
            <a:r>
              <a:rPr lang="en-US" sz="2800" b="0" dirty="0" smtClean="0">
                <a:solidFill>
                  <a:srgbClr val="CC0000"/>
                </a:solidFill>
                <a:sym typeface="Wingdings" pitchFamily="2" charset="2"/>
              </a:rPr>
              <a:t>upon title election</a:t>
            </a:r>
            <a:endParaRPr lang="en-US" sz="2800" b="0" dirty="0" smtClean="0"/>
          </a:p>
          <a:p>
            <a:pPr eaLnBrk="1" hangingPunct="1">
              <a:spcBef>
                <a:spcPct val="10000"/>
              </a:spcBef>
            </a:pPr>
            <a:r>
              <a:rPr lang="en-US" sz="2800" b="0" dirty="0" smtClean="0"/>
              <a:t>Indicate Govt. Support on Patent </a:t>
            </a:r>
            <a:r>
              <a:rPr lang="en-US" sz="2800" b="0" dirty="0" smtClean="0">
                <a:sym typeface="Wingdings" pitchFamily="2" charset="2"/>
              </a:rPr>
              <a:t> </a:t>
            </a:r>
            <a:r>
              <a:rPr lang="en-US" sz="2800" b="0" dirty="0" smtClean="0">
                <a:solidFill>
                  <a:srgbClr val="CC0000"/>
                </a:solidFill>
                <a:sym typeface="Wingdings" pitchFamily="2" charset="2"/>
              </a:rPr>
              <a:t>with patent appl.</a:t>
            </a:r>
            <a:endParaRPr lang="en-US" sz="2800" b="0" dirty="0" smtClean="0"/>
          </a:p>
          <a:p>
            <a:pPr eaLnBrk="1" hangingPunct="1">
              <a:spcBef>
                <a:spcPct val="10000"/>
              </a:spcBef>
            </a:pPr>
            <a:r>
              <a:rPr lang="en-US" sz="2800" b="0" dirty="0" smtClean="0"/>
              <a:t>Product Manufacturing in U.S. </a:t>
            </a:r>
            <a:r>
              <a:rPr lang="en-US" sz="2800" b="0" dirty="0" smtClean="0">
                <a:sym typeface="Wingdings" pitchFamily="2" charset="2"/>
              </a:rPr>
              <a:t> </a:t>
            </a:r>
            <a:r>
              <a:rPr lang="en-US" sz="2800" b="0" dirty="0" smtClean="0">
                <a:solidFill>
                  <a:srgbClr val="CC0000"/>
                </a:solidFill>
                <a:sym typeface="Wingdings" pitchFamily="2" charset="2"/>
              </a:rPr>
              <a:t>required</a:t>
            </a:r>
          </a:p>
          <a:p>
            <a:pPr eaLnBrk="1" hangingPunct="1">
              <a:spcBef>
                <a:spcPct val="10000"/>
              </a:spcBef>
            </a:pPr>
            <a:r>
              <a:rPr lang="en-US" sz="2800" b="0" dirty="0" smtClean="0"/>
              <a:t>Report on Invention Utilization </a:t>
            </a:r>
            <a:r>
              <a:rPr lang="en-US" sz="2800" b="0" dirty="0" smtClean="0">
                <a:sym typeface="Wingdings" pitchFamily="2" charset="2"/>
              </a:rPr>
              <a:t> </a:t>
            </a:r>
            <a:r>
              <a:rPr lang="en-US" sz="2800" b="0" dirty="0" smtClean="0">
                <a:solidFill>
                  <a:srgbClr val="CC0000"/>
                </a:solidFill>
                <a:sym typeface="Wingdings" pitchFamily="2" charset="2"/>
              </a:rPr>
              <a:t>annually</a:t>
            </a:r>
          </a:p>
          <a:p>
            <a:pPr eaLnBrk="1" hangingPunct="1">
              <a:spcBef>
                <a:spcPct val="10000"/>
              </a:spcBef>
            </a:pPr>
            <a:r>
              <a:rPr lang="en-US" sz="2800" b="0" dirty="0" smtClean="0"/>
              <a:t>Final Invention Report </a:t>
            </a:r>
            <a:r>
              <a:rPr lang="en-US" sz="2800" b="0" dirty="0" smtClean="0">
                <a:sym typeface="Wingdings" pitchFamily="2" charset="2"/>
              </a:rPr>
              <a:t> </a:t>
            </a:r>
            <a:r>
              <a:rPr lang="en-US" sz="2800" b="0" dirty="0" smtClean="0">
                <a:solidFill>
                  <a:srgbClr val="CC0000"/>
                </a:solidFill>
                <a:sym typeface="Wingdings" pitchFamily="2" charset="2"/>
              </a:rPr>
              <a:t>at award close out</a:t>
            </a:r>
            <a:endParaRPr lang="en-US" sz="2800" b="0" dirty="0" smtClean="0">
              <a:solidFill>
                <a:srgbClr val="CC0000"/>
              </a:solidFill>
            </a:endParaRPr>
          </a:p>
        </p:txBody>
      </p:sp>
      <p:sp>
        <p:nvSpPr>
          <p:cNvPr id="4" name="Title 1"/>
          <p:cNvSpPr>
            <a:spLocks noGrp="1"/>
          </p:cNvSpPr>
          <p:nvPr>
            <p:ph type="title"/>
          </p:nvPr>
        </p:nvSpPr>
        <p:spPr>
          <a:xfrm>
            <a:off x="152400" y="183736"/>
            <a:ext cx="8839200" cy="1111664"/>
          </a:xfrm>
        </p:spPr>
        <p:txBody>
          <a:bodyPr>
            <a:normAutofit fontScale="90000"/>
          </a:bodyPr>
          <a:lstStyle/>
          <a:p>
            <a:r>
              <a:rPr lang="en-US" sz="4400" dirty="0" smtClean="0">
                <a:latin typeface="Times New Roman" pitchFamily="18" charset="0"/>
              </a:rPr>
              <a:t>Invention Reporting Requirements of NIH Grantees and Contractors</a:t>
            </a:r>
            <a:endParaRPr lang="en-US" sz="4400" dirty="0">
              <a:latin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1524000" y="1905000"/>
            <a:ext cx="7239000" cy="4495800"/>
          </a:xfrm>
        </p:spPr>
        <p:txBody>
          <a:bodyPr>
            <a:normAutofit/>
          </a:bodyPr>
          <a:lstStyle/>
          <a:p>
            <a:pPr eaLnBrk="1" hangingPunct="1"/>
            <a:r>
              <a:rPr lang="en-US" sz="2400" b="0" dirty="0" smtClean="0">
                <a:latin typeface="Times New Roman" pitchFamily="18" charset="0"/>
              </a:rPr>
              <a:t>Government Use License</a:t>
            </a:r>
          </a:p>
          <a:p>
            <a:pPr eaLnBrk="1" hangingPunct="1"/>
            <a:r>
              <a:rPr lang="en-US" sz="2400" b="0" dirty="0" smtClean="0">
                <a:latin typeface="Times New Roman" pitchFamily="18" charset="0"/>
              </a:rPr>
              <a:t>March-In Rights (35 U.S.C. </a:t>
            </a:r>
            <a:r>
              <a:rPr lang="en-US" sz="2400" b="0" dirty="0" smtClean="0">
                <a:latin typeface="Times New Roman" pitchFamily="18" charset="0"/>
                <a:cs typeface="Times New Roman" pitchFamily="18" charset="0"/>
              </a:rPr>
              <a:t>§</a:t>
            </a:r>
            <a:r>
              <a:rPr lang="en-US" sz="2400" b="0" dirty="0" smtClean="0">
                <a:latin typeface="Times New Roman" pitchFamily="18" charset="0"/>
              </a:rPr>
              <a:t> 203)</a:t>
            </a:r>
          </a:p>
          <a:p>
            <a:pPr lvl="1" eaLnBrk="1" hangingPunct="1"/>
            <a:r>
              <a:rPr lang="en-US" b="0" dirty="0" smtClean="0">
                <a:latin typeface="Times New Roman" pitchFamily="18" charset="0"/>
              </a:rPr>
              <a:t>Compare to Non-Federally Funded Patents under 28 USC </a:t>
            </a:r>
            <a:r>
              <a:rPr lang="en-US" b="0" dirty="0" smtClean="0">
                <a:latin typeface="Times New Roman" pitchFamily="18" charset="0"/>
                <a:cs typeface="Times New Roman" pitchFamily="18" charset="0"/>
              </a:rPr>
              <a:t>§</a:t>
            </a:r>
            <a:r>
              <a:rPr lang="en-US" b="0" dirty="0" smtClean="0">
                <a:latin typeface="Times New Roman" pitchFamily="18" charset="0"/>
              </a:rPr>
              <a:t> 1498</a:t>
            </a:r>
          </a:p>
          <a:p>
            <a:pPr eaLnBrk="1" hangingPunct="1"/>
            <a:endParaRPr lang="en-US" sz="2400" b="0" dirty="0" smtClean="0">
              <a:latin typeface="Times New Roman" pitchFamily="18" charset="0"/>
            </a:endParaRPr>
          </a:p>
          <a:p>
            <a:pPr eaLnBrk="1" hangingPunct="1"/>
            <a:r>
              <a:rPr lang="en-US" sz="2400" b="0" dirty="0" smtClean="0">
                <a:latin typeface="Times New Roman" pitchFamily="18" charset="0"/>
              </a:rPr>
              <a:t>U.S. Manufacturing Requirement</a:t>
            </a:r>
          </a:p>
          <a:p>
            <a:pPr eaLnBrk="1" hangingPunct="1"/>
            <a:r>
              <a:rPr lang="en-US" sz="2400" b="0" dirty="0" smtClean="0">
                <a:latin typeface="Times New Roman" pitchFamily="18" charset="0"/>
              </a:rPr>
              <a:t>Approval of Assignments by Nonprofit Organizations</a:t>
            </a:r>
          </a:p>
          <a:p>
            <a:pPr eaLnBrk="1" hangingPunct="1"/>
            <a:r>
              <a:rPr lang="en-US" sz="2400" b="0" dirty="0" smtClean="0">
                <a:latin typeface="Times New Roman" pitchFamily="18" charset="0"/>
              </a:rPr>
              <a:t>Subawardee’s Bayh-Dole rights</a:t>
            </a:r>
          </a:p>
        </p:txBody>
      </p:sp>
      <p:sp>
        <p:nvSpPr>
          <p:cNvPr id="5" name="Title 1"/>
          <p:cNvSpPr>
            <a:spLocks noGrp="1"/>
          </p:cNvSpPr>
          <p:nvPr>
            <p:ph type="title"/>
          </p:nvPr>
        </p:nvSpPr>
        <p:spPr>
          <a:xfrm>
            <a:off x="152400" y="183736"/>
            <a:ext cx="8839200" cy="1111664"/>
          </a:xfrm>
        </p:spPr>
        <p:txBody>
          <a:bodyPr>
            <a:normAutofit fontScale="90000"/>
          </a:bodyPr>
          <a:lstStyle/>
          <a:p>
            <a:r>
              <a:rPr lang="en-US" sz="4400" dirty="0" smtClean="0">
                <a:latin typeface="Times New Roman" pitchFamily="18" charset="0"/>
              </a:rPr>
              <a:t>Bayh-Dole Act:</a:t>
            </a:r>
            <a:br>
              <a:rPr lang="en-US" sz="4400" dirty="0" smtClean="0">
                <a:latin typeface="Times New Roman" pitchFamily="18" charset="0"/>
              </a:rPr>
            </a:br>
            <a:r>
              <a:rPr lang="en-US" sz="4400" dirty="0" smtClean="0">
                <a:latin typeface="Times New Roman" pitchFamily="18" charset="0"/>
              </a:rPr>
              <a:t>Government Rights</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609600" y="1722437"/>
            <a:ext cx="8229600" cy="4525963"/>
          </a:xfrm>
        </p:spPr>
        <p:txBody>
          <a:bodyPr>
            <a:normAutofit/>
          </a:bodyPr>
          <a:lstStyle/>
          <a:p>
            <a:pPr eaLnBrk="1" hangingPunct="1">
              <a:buFont typeface="Wingdings" pitchFamily="2" charset="2"/>
              <a:buNone/>
            </a:pPr>
            <a:r>
              <a:rPr lang="en-US" sz="2400" b="0" dirty="0" smtClean="0">
                <a:latin typeface="Times New Roman" pitchFamily="18" charset="0"/>
              </a:rPr>
              <a:t>	With respect to any invention in which the contractor elects rights, the Federal agency shall have a nonexclusive, nontransferrable, irrevocable, paid-up license to practice or have practiced for or on behalf of the United States any subject invention throughout the world.</a:t>
            </a:r>
          </a:p>
          <a:p>
            <a:pPr eaLnBrk="1" hangingPunct="1">
              <a:buFont typeface="Wingdings" pitchFamily="2" charset="2"/>
              <a:buNone/>
            </a:pPr>
            <a:r>
              <a:rPr lang="en-US" sz="2400" b="0" dirty="0" smtClean="0">
                <a:latin typeface="Times New Roman" pitchFamily="18" charset="0"/>
              </a:rPr>
              <a:t>	35 U.S.C. </a:t>
            </a:r>
            <a:r>
              <a:rPr lang="en-US" sz="2400" b="0" dirty="0" smtClean="0">
                <a:latin typeface="Times New Roman" pitchFamily="18" charset="0"/>
                <a:cs typeface="Times New Roman" pitchFamily="18" charset="0"/>
              </a:rPr>
              <a:t>§ </a:t>
            </a:r>
            <a:r>
              <a:rPr lang="en-US" sz="2400" b="0" dirty="0" smtClean="0">
                <a:latin typeface="Times New Roman" pitchFamily="18" charset="0"/>
              </a:rPr>
              <a:t>202 (c)(4)</a:t>
            </a: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Bayh-Dole Act:</a:t>
            </a:r>
            <a:br>
              <a:rPr lang="en-US" sz="4400" dirty="0" smtClean="0">
                <a:latin typeface="Times New Roman" pitchFamily="18" charset="0"/>
              </a:rPr>
            </a:br>
            <a:r>
              <a:rPr lang="en-US" sz="4400" dirty="0" smtClean="0">
                <a:latin typeface="Times New Roman" pitchFamily="18" charset="0"/>
              </a:rPr>
              <a:t>Government Use License</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609600" y="1676400"/>
            <a:ext cx="7239000" cy="4495800"/>
          </a:xfrm>
        </p:spPr>
        <p:txBody>
          <a:bodyPr>
            <a:normAutofit/>
          </a:bodyPr>
          <a:lstStyle/>
          <a:p>
            <a:pPr eaLnBrk="1" hangingPunct="1">
              <a:lnSpc>
                <a:spcPct val="90000"/>
              </a:lnSpc>
              <a:buFont typeface="Wingdings" pitchFamily="2" charset="2"/>
              <a:buNone/>
            </a:pPr>
            <a:r>
              <a:rPr lang="en-US" sz="2400" b="0" dirty="0" smtClean="0">
                <a:latin typeface="Times New Roman" pitchFamily="18" charset="0"/>
              </a:rPr>
              <a:t>	The Federal funding agency shall have the right…to require the contractor, an assignee or exclusive licensee of a subject invention to grant a nonexclusive, partially exclusive, or exclusive license in any field of use to a responsible applicant or applicants, upon terms that are reasonable under the circumstances, and if the contractor, assignee, or exclusive licensee refuses such request, to grant such a license itself.</a:t>
            </a:r>
          </a:p>
          <a:p>
            <a:pPr eaLnBrk="1" hangingPunct="1">
              <a:lnSpc>
                <a:spcPct val="90000"/>
              </a:lnSpc>
              <a:buFont typeface="Wingdings" pitchFamily="2" charset="2"/>
              <a:buNone/>
            </a:pPr>
            <a:endParaRPr lang="en-US" sz="2400" b="0" dirty="0" smtClean="0">
              <a:latin typeface="Times New Roman" pitchFamily="18" charset="0"/>
            </a:endParaRPr>
          </a:p>
          <a:p>
            <a:pPr eaLnBrk="1" hangingPunct="1">
              <a:lnSpc>
                <a:spcPct val="90000"/>
              </a:lnSpc>
              <a:buFont typeface="Wingdings" pitchFamily="2" charset="2"/>
              <a:buNone/>
            </a:pPr>
            <a:r>
              <a:rPr lang="en-US" sz="2400" b="0" dirty="0" smtClean="0">
                <a:latin typeface="Times New Roman" pitchFamily="18" charset="0"/>
              </a:rPr>
              <a:t>	35 U.S.C. </a:t>
            </a:r>
            <a:r>
              <a:rPr lang="en-US" sz="2400" b="0" dirty="0" smtClean="0">
                <a:latin typeface="Times New Roman" pitchFamily="18" charset="0"/>
                <a:cs typeface="Times New Roman" pitchFamily="18" charset="0"/>
              </a:rPr>
              <a:t>§</a:t>
            </a:r>
            <a:r>
              <a:rPr lang="en-US" sz="2400" b="0" dirty="0" smtClean="0">
                <a:latin typeface="Times New Roman" pitchFamily="18" charset="0"/>
              </a:rPr>
              <a:t> 203(a)</a:t>
            </a: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Bayh-Dole Act:</a:t>
            </a:r>
            <a:br>
              <a:rPr lang="en-US" sz="4400" dirty="0" smtClean="0">
                <a:latin typeface="Times New Roman" pitchFamily="18" charset="0"/>
              </a:rPr>
            </a:br>
            <a:r>
              <a:rPr lang="en-US" sz="4400" dirty="0" smtClean="0">
                <a:latin typeface="Times New Roman" pitchFamily="18" charset="0"/>
              </a:rPr>
              <a:t>March-In Rights</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990600" y="1752600"/>
            <a:ext cx="7239000" cy="4495800"/>
          </a:xfrm>
        </p:spPr>
        <p:txBody>
          <a:bodyPr>
            <a:noAutofit/>
          </a:bodyPr>
          <a:lstStyle/>
          <a:p>
            <a:pPr eaLnBrk="1" hangingPunct="1">
              <a:lnSpc>
                <a:spcPct val="80000"/>
              </a:lnSpc>
              <a:buNone/>
            </a:pPr>
            <a:r>
              <a:rPr lang="en-US" sz="2400" b="0" dirty="0" smtClean="0">
                <a:latin typeface="Times New Roman" pitchFamily="18" charset="0"/>
              </a:rPr>
              <a:t>No.</a:t>
            </a:r>
          </a:p>
          <a:p>
            <a:pPr lvl="1" eaLnBrk="1" hangingPunct="1">
              <a:lnSpc>
                <a:spcPct val="80000"/>
              </a:lnSpc>
            </a:pPr>
            <a:r>
              <a:rPr lang="en-US" b="0" dirty="0" smtClean="0">
                <a:latin typeface="Times New Roman" pitchFamily="18" charset="0"/>
              </a:rPr>
              <a:t>CellPro, Inc. (1997)</a:t>
            </a:r>
          </a:p>
          <a:p>
            <a:pPr lvl="2" eaLnBrk="1" hangingPunct="1">
              <a:lnSpc>
                <a:spcPct val="80000"/>
              </a:lnSpc>
            </a:pPr>
            <a:r>
              <a:rPr lang="en-US" sz="2400" b="0" dirty="0" smtClean="0">
                <a:latin typeface="Times New Roman" pitchFamily="18" charset="0"/>
                <a:hlinkClick r:id="rId3"/>
              </a:rPr>
              <a:t>http://www.nih.gov/icd/od/foia/cellpro/</a:t>
            </a:r>
            <a:endParaRPr lang="en-US" sz="2400" b="0" dirty="0" smtClean="0">
              <a:latin typeface="Times New Roman" pitchFamily="18" charset="0"/>
            </a:endParaRPr>
          </a:p>
          <a:p>
            <a:pPr lvl="1" eaLnBrk="1" hangingPunct="1">
              <a:lnSpc>
                <a:spcPct val="80000"/>
              </a:lnSpc>
            </a:pPr>
            <a:r>
              <a:rPr lang="en-US" b="0" dirty="0" smtClean="0">
                <a:latin typeface="Times New Roman" pitchFamily="18" charset="0"/>
              </a:rPr>
              <a:t>Norvir (2004) Abbott Laboratories, Inc.</a:t>
            </a:r>
          </a:p>
          <a:p>
            <a:pPr lvl="2" eaLnBrk="1" hangingPunct="1">
              <a:lnSpc>
                <a:spcPct val="80000"/>
              </a:lnSpc>
            </a:pPr>
            <a:r>
              <a:rPr lang="en-US" sz="2400" b="0" dirty="0" smtClean="0">
                <a:latin typeface="Times New Roman" pitchFamily="18" charset="0"/>
                <a:hlinkClick r:id="rId4"/>
              </a:rPr>
              <a:t>http://www.ott.nih.gov/policy/March-In-Norvir.pdf</a:t>
            </a:r>
            <a:endParaRPr lang="en-US" sz="2400" b="0" dirty="0" smtClean="0">
              <a:latin typeface="Times New Roman" pitchFamily="18" charset="0"/>
            </a:endParaRPr>
          </a:p>
          <a:p>
            <a:pPr lvl="1" eaLnBrk="1" hangingPunct="1">
              <a:lnSpc>
                <a:spcPct val="80000"/>
              </a:lnSpc>
            </a:pPr>
            <a:r>
              <a:rPr lang="en-US" b="0" dirty="0" smtClean="0">
                <a:latin typeface="Times New Roman" pitchFamily="18" charset="0"/>
              </a:rPr>
              <a:t>Xalatan (2004) Pfizer, inc.</a:t>
            </a:r>
          </a:p>
          <a:p>
            <a:pPr lvl="2" eaLnBrk="1" hangingPunct="1">
              <a:lnSpc>
                <a:spcPct val="80000"/>
              </a:lnSpc>
            </a:pPr>
            <a:r>
              <a:rPr lang="en-US" sz="2400" b="0" dirty="0" smtClean="0">
                <a:latin typeface="Times New Roman" pitchFamily="18" charset="0"/>
                <a:hlinkClick r:id="rId5"/>
              </a:rPr>
              <a:t>http://www.ott.nih.gov/policy/March-In-Xalatan.pdf</a:t>
            </a:r>
            <a:endParaRPr lang="en-US" sz="2400" b="0" dirty="0" smtClean="0">
              <a:latin typeface="Times New Roman" pitchFamily="18" charset="0"/>
            </a:endParaRPr>
          </a:p>
          <a:p>
            <a:pPr lvl="1" eaLnBrk="1" hangingPunct="1">
              <a:lnSpc>
                <a:spcPct val="80000"/>
              </a:lnSpc>
            </a:pPr>
            <a:r>
              <a:rPr lang="en-US" b="0" dirty="0" smtClean="0">
                <a:latin typeface="Times New Roman" pitchFamily="18" charset="0"/>
              </a:rPr>
              <a:t>Fabrazyme (2010) Genzyme</a:t>
            </a:r>
          </a:p>
          <a:p>
            <a:pPr lvl="2" eaLnBrk="1" hangingPunct="1">
              <a:lnSpc>
                <a:spcPct val="80000"/>
              </a:lnSpc>
            </a:pPr>
            <a:r>
              <a:rPr lang="en-US" sz="2400" b="0" dirty="0" smtClean="0">
                <a:latin typeface="Times New Roman" pitchFamily="18" charset="0"/>
              </a:rPr>
              <a:t>(</a:t>
            </a:r>
            <a:r>
              <a:rPr lang="en-US" sz="2400" b="0" dirty="0" smtClean="0">
                <a:latin typeface="Times New Roman" pitchFamily="18" charset="0"/>
                <a:hlinkClick r:id="rId6"/>
              </a:rPr>
              <a:t>http://www.ott.nih.gov/policy/March-in-Fabrazyme.pdf</a:t>
            </a:r>
            <a:r>
              <a:rPr lang="en-US" sz="2400" b="0" dirty="0" smtClean="0">
                <a:latin typeface="Times New Roman" pitchFamily="18" charset="0"/>
              </a:rPr>
              <a:t>)</a:t>
            </a:r>
          </a:p>
          <a:p>
            <a:pPr lvl="1">
              <a:lnSpc>
                <a:spcPct val="80000"/>
              </a:lnSpc>
            </a:pPr>
            <a:r>
              <a:rPr lang="en-US" b="0" dirty="0" err="1" smtClean="0">
                <a:latin typeface="Times New Roman" pitchFamily="18" charset="0"/>
              </a:rPr>
              <a:t>Norvir</a:t>
            </a:r>
            <a:r>
              <a:rPr lang="en-US" b="0" dirty="0" smtClean="0">
                <a:latin typeface="Times New Roman" pitchFamily="18" charset="0"/>
              </a:rPr>
              <a:t> (2012) See above</a:t>
            </a:r>
          </a:p>
          <a:p>
            <a:pPr lvl="1">
              <a:lnSpc>
                <a:spcPct val="80000"/>
              </a:lnSpc>
              <a:buNone/>
            </a:pPr>
            <a:endParaRPr lang="en-US" sz="3000" b="0" dirty="0" smtClean="0">
              <a:latin typeface="Times New Roman" pitchFamily="18" charset="0"/>
            </a:endParaRP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Bayh-Dole Act:</a:t>
            </a:r>
            <a:br>
              <a:rPr lang="en-US" sz="4400" dirty="0" smtClean="0">
                <a:latin typeface="Times New Roman" pitchFamily="18" charset="0"/>
              </a:rPr>
            </a:br>
            <a:r>
              <a:rPr lang="en-US" sz="4400" dirty="0" smtClean="0">
                <a:latin typeface="Times New Roman" pitchFamily="18" charset="0"/>
              </a:rPr>
              <a:t>Has NIH ever exercised March-In Rights</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7536"/>
            <a:ext cx="8839200" cy="1111664"/>
          </a:xfrm>
        </p:spPr>
        <p:txBody>
          <a:bodyPr>
            <a:normAutofit/>
          </a:bodyPr>
          <a:lstStyle/>
          <a:p>
            <a:r>
              <a:rPr lang="en-US" sz="4400" dirty="0" smtClean="0">
                <a:latin typeface="Times New Roman" pitchFamily="18" charset="0"/>
              </a:rPr>
              <a:t>Generally Speaking….</a:t>
            </a:r>
            <a:endParaRPr lang="en-US" sz="4400" dirty="0">
              <a:latin typeface="Times New Roman" pitchFamily="18" charset="0"/>
            </a:endParaRPr>
          </a:p>
        </p:txBody>
      </p:sp>
      <p:sp>
        <p:nvSpPr>
          <p:cNvPr id="3" name="Content Placeholder 2"/>
          <p:cNvSpPr>
            <a:spLocks noGrp="1"/>
          </p:cNvSpPr>
          <p:nvPr>
            <p:ph idx="1"/>
          </p:nvPr>
        </p:nvSpPr>
        <p:spPr>
          <a:xfrm>
            <a:off x="457200" y="1600200"/>
            <a:ext cx="8229600" cy="5105400"/>
          </a:xfrm>
        </p:spPr>
        <p:txBody>
          <a:bodyPr>
            <a:noAutofit/>
          </a:bodyPr>
          <a:lstStyle/>
          <a:p>
            <a:r>
              <a:rPr lang="en-US" sz="2200" b="0" dirty="0" smtClean="0">
                <a:latin typeface="Times New Roman" pitchFamily="18" charset="0"/>
              </a:rPr>
              <a:t>Where to get information to be able to appropriately manage data, inventions, publications, and other resources developed with NIH funding</a:t>
            </a:r>
          </a:p>
          <a:p>
            <a:endParaRPr lang="en-US" sz="2200" b="0" dirty="0" smtClean="0">
              <a:latin typeface="Times New Roman" pitchFamily="18" charset="0"/>
            </a:endParaRPr>
          </a:p>
          <a:p>
            <a:r>
              <a:rPr lang="en-US" sz="2200" b="0" dirty="0" smtClean="0">
                <a:latin typeface="Times New Roman" pitchFamily="18" charset="0"/>
              </a:rPr>
              <a:t>Know the rules and policies that govern your NIH funding awards</a:t>
            </a:r>
          </a:p>
          <a:p>
            <a:pPr lvl="1"/>
            <a:r>
              <a:rPr lang="en-US" sz="2200" b="0" dirty="0" smtClean="0">
                <a:latin typeface="Times New Roman" pitchFamily="18" charset="0"/>
              </a:rPr>
              <a:t>NIH Grants Policy Statement (GPS)</a:t>
            </a:r>
          </a:p>
          <a:p>
            <a:pPr lvl="1"/>
            <a:r>
              <a:rPr lang="en-US" sz="2200" b="0" dirty="0" smtClean="0">
                <a:latin typeface="Times New Roman" pitchFamily="18" charset="0"/>
              </a:rPr>
              <a:t>Notice of Award (e.g., terms and conditions of award)</a:t>
            </a:r>
          </a:p>
          <a:p>
            <a:pPr lvl="1"/>
            <a:r>
              <a:rPr lang="en-US" sz="2200" b="0" dirty="0" smtClean="0">
                <a:latin typeface="Times New Roman" pitchFamily="18" charset="0"/>
              </a:rPr>
              <a:t>NIH GrantsInfo (</a:t>
            </a:r>
            <a:r>
              <a:rPr lang="en-US" sz="2200" b="0" dirty="0" smtClean="0">
                <a:latin typeface="Times New Roman" pitchFamily="18" charset="0"/>
                <a:hlinkClick r:id="rId2"/>
              </a:rPr>
              <a:t>GrantsInfo@nih.gov</a:t>
            </a:r>
            <a:r>
              <a:rPr lang="en-US" sz="2200" b="0" dirty="0" smtClean="0">
                <a:latin typeface="Times New Roman" pitchFamily="18" charset="0"/>
              </a:rPr>
              <a:t>)</a:t>
            </a:r>
          </a:p>
          <a:p>
            <a:pPr lvl="1"/>
            <a:endParaRPr lang="en-US" sz="2200" b="0" dirty="0" smtClean="0">
              <a:latin typeface="Times New Roman" pitchFamily="18" charset="0"/>
            </a:endParaRPr>
          </a:p>
          <a:p>
            <a:r>
              <a:rPr lang="en-US" sz="2200" b="0" dirty="0" smtClean="0">
                <a:latin typeface="Times New Roman" pitchFamily="18" charset="0"/>
              </a:rPr>
              <a:t>“Grantee” as the responsible funded Institution</a:t>
            </a:r>
          </a:p>
          <a:p>
            <a:pPr lvl="1"/>
            <a:r>
              <a:rPr lang="en-US" sz="2200" b="0" dirty="0" smtClean="0">
                <a:latin typeface="Times New Roman" pitchFamily="18" charset="0"/>
              </a:rPr>
              <a:t>PI is an employee of the funded Institution</a:t>
            </a:r>
          </a:p>
          <a:p>
            <a:pPr lvl="1"/>
            <a:r>
              <a:rPr lang="en-US" sz="2200" b="0" dirty="0" smtClean="0">
                <a:latin typeface="Times New Roman" pitchFamily="18" charset="0"/>
              </a:rPr>
              <a:t>Funded Institution is responsible for compliance with the laws, regulations, policies, and other rules under the award</a:t>
            </a:r>
            <a:endParaRPr lang="en-US" sz="2200" b="0" dirty="0">
              <a:latin typeface="Times New Roman" pitchFamily="18" charset="0"/>
            </a:endParaRPr>
          </a:p>
        </p:txBody>
      </p:sp>
      <p:sp>
        <p:nvSpPr>
          <p:cNvPr id="4" name="Slide Number Placeholder 3"/>
          <p:cNvSpPr>
            <a:spLocks noGrp="1"/>
          </p:cNvSpPr>
          <p:nvPr>
            <p:ph type="sldNum" sz="quarter" idx="12"/>
          </p:nvPr>
        </p:nvSpPr>
        <p:spPr/>
        <p:txBody>
          <a:bodyPr/>
          <a:lstStyle/>
          <a:p>
            <a:fld id="{4B299E65-BC98-483A-8DDE-40B0893A437C}"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685800" y="1752600"/>
            <a:ext cx="7239000" cy="4572000"/>
          </a:xfrm>
        </p:spPr>
        <p:txBody>
          <a:bodyPr>
            <a:normAutofit/>
          </a:bodyPr>
          <a:lstStyle/>
          <a:p>
            <a:pPr eaLnBrk="1" hangingPunct="1">
              <a:lnSpc>
                <a:spcPct val="80000"/>
              </a:lnSpc>
              <a:buFont typeface="Wingdings" pitchFamily="2" charset="2"/>
              <a:buNone/>
            </a:pPr>
            <a:r>
              <a:rPr lang="en-US" sz="2400" b="0" dirty="0" smtClean="0">
                <a:latin typeface="Times New Roman" pitchFamily="18" charset="0"/>
              </a:rPr>
              <a:t>	(a) Whenever an invention described in and covered by a patent of the United States is used or manufactured by or for the United States without license of the owner thereof or lawful right to use or manufacture the same, the owner's remedy shall be by action against the United States in the United States Court of Federal Claims for the recovery of his reasonable and entire compensation for such use and manufacture.” (28 U.S.C. </a:t>
            </a:r>
            <a:r>
              <a:rPr lang="en-US" sz="2400" b="0" dirty="0" smtClean="0">
                <a:latin typeface="Times New Roman" pitchFamily="18" charset="0"/>
                <a:cs typeface="Times New Roman" pitchFamily="18" charset="0"/>
              </a:rPr>
              <a:t>§ 1498(a))</a:t>
            </a: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Compare to Non-Federally Funded Patents under 28 USC 1498</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1066800" y="1752600"/>
            <a:ext cx="7239000" cy="4495800"/>
          </a:xfrm>
        </p:spPr>
        <p:txBody>
          <a:bodyPr>
            <a:normAutofit/>
          </a:bodyPr>
          <a:lstStyle/>
          <a:p>
            <a:pPr eaLnBrk="1" hangingPunct="1"/>
            <a:r>
              <a:rPr lang="en-US" sz="2400" b="0" dirty="0" smtClean="0">
                <a:latin typeface="Times New Roman" pitchFamily="18" charset="0"/>
              </a:rPr>
              <a:t>28 U.S.C. </a:t>
            </a:r>
            <a:r>
              <a:rPr lang="en-US" sz="2400" b="0" dirty="0" smtClean="0">
                <a:latin typeface="Times New Roman" pitchFamily="18" charset="0"/>
                <a:cs typeface="Times New Roman" pitchFamily="18" charset="0"/>
              </a:rPr>
              <a:t>§ </a:t>
            </a:r>
            <a:r>
              <a:rPr lang="en-US" sz="2400" b="0" dirty="0" smtClean="0">
                <a:latin typeface="Times New Roman" pitchFamily="18" charset="0"/>
              </a:rPr>
              <a:t>1498 was reportedly part of the discussions the Government had with Bayer regarding CIPRO supplies after the anthrax situation</a:t>
            </a:r>
          </a:p>
          <a:p>
            <a:pPr eaLnBrk="1" hangingPunct="1"/>
            <a:endParaRPr lang="en-US" sz="2400" b="0" dirty="0" smtClean="0">
              <a:latin typeface="Times New Roman" pitchFamily="18" charset="0"/>
            </a:endParaRPr>
          </a:p>
          <a:p>
            <a:pPr eaLnBrk="1" hangingPunct="1"/>
            <a:r>
              <a:rPr lang="en-US" sz="2400" b="0" dirty="0" smtClean="0">
                <a:latin typeface="Times New Roman" pitchFamily="18" charset="0"/>
              </a:rPr>
              <a:t>Authorization and Consent</a:t>
            </a:r>
          </a:p>
          <a:p>
            <a:pPr lvl="1" eaLnBrk="1" hangingPunct="1"/>
            <a:r>
              <a:rPr lang="en-US" b="0" dirty="0" smtClean="0">
                <a:latin typeface="Times New Roman" pitchFamily="18" charset="0"/>
              </a:rPr>
              <a:t>FAR 52.227-1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1066800" y="1752600"/>
            <a:ext cx="7696200" cy="4495800"/>
          </a:xfrm>
        </p:spPr>
        <p:txBody>
          <a:bodyPr>
            <a:noAutofit/>
          </a:bodyPr>
          <a:lstStyle/>
          <a:p>
            <a:pPr eaLnBrk="1" hangingPunct="1">
              <a:lnSpc>
                <a:spcPct val="80000"/>
              </a:lnSpc>
            </a:pPr>
            <a:r>
              <a:rPr lang="en-US" sz="2400" b="0" dirty="0" smtClean="0">
                <a:latin typeface="Times New Roman" pitchFamily="18" charset="0"/>
              </a:rPr>
              <a:t>No licensee shall be granted the exclusive right to use or sell any subject invention in the United States unless such person agrees that any products embodying the subject invention or produced through the use of the subject invention will be manufactured substantially in the United States.</a:t>
            </a:r>
          </a:p>
          <a:p>
            <a:pPr eaLnBrk="1" hangingPunct="1">
              <a:lnSpc>
                <a:spcPct val="80000"/>
              </a:lnSpc>
            </a:pPr>
            <a:r>
              <a:rPr lang="en-US" sz="2400" b="0" dirty="0" smtClean="0">
                <a:latin typeface="Times New Roman" pitchFamily="18" charset="0"/>
              </a:rPr>
              <a:t>This requirement may be waived by agency upon showing that reasonable but unsuccessful efforts have been made to grant licenses on similar terms to potential licensees that would be likely to manufacture substantially in the United States or that under the circumstances domestic manufacture is not commercially feasible.</a:t>
            </a:r>
          </a:p>
          <a:p>
            <a:pPr eaLnBrk="1" hangingPunct="1">
              <a:lnSpc>
                <a:spcPct val="80000"/>
              </a:lnSpc>
            </a:pPr>
            <a:r>
              <a:rPr lang="en-US" sz="2400" b="0" dirty="0" smtClean="0">
                <a:latin typeface="Times New Roman" pitchFamily="18" charset="0"/>
              </a:rPr>
              <a:t>35 U.S.C. </a:t>
            </a:r>
            <a:r>
              <a:rPr lang="en-US" sz="2400" b="0" dirty="0" smtClean="0">
                <a:latin typeface="Times New Roman" pitchFamily="18" charset="0"/>
                <a:cs typeface="Times New Roman" pitchFamily="18" charset="0"/>
              </a:rPr>
              <a:t>§ 204</a:t>
            </a:r>
          </a:p>
          <a:p>
            <a:pPr eaLnBrk="1" hangingPunct="1">
              <a:lnSpc>
                <a:spcPct val="80000"/>
              </a:lnSpc>
            </a:pPr>
            <a:r>
              <a:rPr lang="en-US" sz="2400" b="0" dirty="0" smtClean="0">
                <a:latin typeface="Times New Roman" pitchFamily="18" charset="0"/>
                <a:cs typeface="Times New Roman" pitchFamily="18" charset="0"/>
              </a:rPr>
              <a:t>For NIH, see </a:t>
            </a:r>
            <a:r>
              <a:rPr lang="en-US" sz="2400" b="0" dirty="0" smtClean="0">
                <a:latin typeface="Times New Roman" pitchFamily="18" charset="0"/>
                <a:hlinkClick r:id="rId3"/>
              </a:rPr>
              <a:t>https://s-edison.info.nih.gov/iEdison/ManufacturingWaiver.jsp</a:t>
            </a:r>
            <a:endParaRPr lang="en-US" sz="2400" b="0" dirty="0" smtClean="0">
              <a:latin typeface="Times New Roman" pitchFamily="18" charset="0"/>
            </a:endParaRPr>
          </a:p>
        </p:txBody>
      </p:sp>
      <p:sp>
        <p:nvSpPr>
          <p:cNvPr id="5" name="Title 1"/>
          <p:cNvSpPr>
            <a:spLocks noGrp="1"/>
          </p:cNvSpPr>
          <p:nvPr>
            <p:ph type="title"/>
          </p:nvPr>
        </p:nvSpPr>
        <p:spPr>
          <a:xfrm>
            <a:off x="152400" y="152400"/>
            <a:ext cx="8839200" cy="1111664"/>
          </a:xfrm>
        </p:spPr>
        <p:txBody>
          <a:bodyPr>
            <a:normAutofit fontScale="90000"/>
          </a:bodyPr>
          <a:lstStyle/>
          <a:p>
            <a:r>
              <a:rPr lang="en-US" sz="4400" dirty="0" smtClean="0">
                <a:latin typeface="Times New Roman" pitchFamily="18" charset="0"/>
              </a:rPr>
              <a:t>Bayh-Dole Act:</a:t>
            </a:r>
            <a:br>
              <a:rPr lang="en-US" sz="4400" dirty="0" smtClean="0">
                <a:latin typeface="Times New Roman" pitchFamily="18" charset="0"/>
              </a:rPr>
            </a:br>
            <a:r>
              <a:rPr lang="en-US" sz="4400" dirty="0" smtClean="0">
                <a:latin typeface="Times New Roman" pitchFamily="18" charset="0"/>
              </a:rPr>
              <a:t>U.S. Manufacturing Requirement</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1066800" y="1752600"/>
            <a:ext cx="7543800" cy="4495800"/>
          </a:xfrm>
        </p:spPr>
        <p:txBody>
          <a:bodyPr>
            <a:normAutofit/>
          </a:bodyPr>
          <a:lstStyle/>
          <a:p>
            <a:pPr eaLnBrk="1" hangingPunct="1">
              <a:lnSpc>
                <a:spcPct val="80000"/>
              </a:lnSpc>
            </a:pPr>
            <a:r>
              <a:rPr lang="en-US" sz="2400" b="0" dirty="0" smtClean="0">
                <a:latin typeface="Times New Roman" pitchFamily="18" charset="0"/>
              </a:rPr>
              <a:t>Approval of the Federal Agency required for assignments by “Nonprofit Organizations” which includes universities under an STTR</a:t>
            </a:r>
          </a:p>
          <a:p>
            <a:pPr eaLnBrk="1" hangingPunct="1">
              <a:lnSpc>
                <a:spcPct val="80000"/>
              </a:lnSpc>
            </a:pPr>
            <a:r>
              <a:rPr lang="en-US" sz="2400" b="0" dirty="0" smtClean="0">
                <a:latin typeface="Times New Roman" pitchFamily="18" charset="0"/>
              </a:rPr>
              <a:t>Exception “where such assignment is made to an organization which has as one of its primary functions the management of inventions (provided that such assignee shall be subject to the same provisions as the contractor).”  35 U.S.C. </a:t>
            </a:r>
            <a:r>
              <a:rPr lang="en-US" sz="2400" b="0" dirty="0" smtClean="0">
                <a:latin typeface="Times New Roman" pitchFamily="18" charset="0"/>
                <a:cs typeface="Times New Roman" pitchFamily="18" charset="0"/>
              </a:rPr>
              <a:t>§ 202 (c)(7)(A)</a:t>
            </a:r>
          </a:p>
          <a:p>
            <a:pPr lvl="1" eaLnBrk="1" hangingPunct="1">
              <a:lnSpc>
                <a:spcPct val="80000"/>
              </a:lnSpc>
            </a:pPr>
            <a:r>
              <a:rPr lang="en-US" b="0" dirty="0" smtClean="0">
                <a:latin typeface="Times New Roman" pitchFamily="18" charset="0"/>
                <a:cs typeface="Times New Roman" pitchFamily="18" charset="0"/>
              </a:rPr>
              <a:t>Nonprofits would retain a reversion of rights if the subject invention is no longer pursued by the management organization</a:t>
            </a:r>
          </a:p>
        </p:txBody>
      </p:sp>
      <p:sp>
        <p:nvSpPr>
          <p:cNvPr id="5" name="Title 1"/>
          <p:cNvSpPr>
            <a:spLocks noGrp="1"/>
          </p:cNvSpPr>
          <p:nvPr>
            <p:ph type="title"/>
          </p:nvPr>
        </p:nvSpPr>
        <p:spPr>
          <a:xfrm>
            <a:off x="152400" y="183736"/>
            <a:ext cx="8839200" cy="1111664"/>
          </a:xfrm>
        </p:spPr>
        <p:txBody>
          <a:bodyPr>
            <a:normAutofit fontScale="90000"/>
          </a:bodyPr>
          <a:lstStyle/>
          <a:p>
            <a:r>
              <a:rPr lang="en-US" sz="4400" dirty="0" smtClean="0">
                <a:latin typeface="Times New Roman" pitchFamily="18" charset="0"/>
              </a:rPr>
              <a:t>Bayh-Dole Act:</a:t>
            </a:r>
            <a:br>
              <a:rPr lang="en-US" sz="4400" dirty="0" smtClean="0">
                <a:latin typeface="Times New Roman" pitchFamily="18" charset="0"/>
              </a:rPr>
            </a:br>
            <a:r>
              <a:rPr lang="en-US" sz="4400" dirty="0" smtClean="0">
                <a:latin typeface="Times New Roman" pitchFamily="18" charset="0"/>
              </a:rPr>
              <a:t>Approval of Nonprofit’ Assignments</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066800" y="1752600"/>
            <a:ext cx="7239000" cy="4495800"/>
          </a:xfrm>
        </p:spPr>
        <p:txBody>
          <a:bodyPr>
            <a:normAutofit/>
          </a:bodyPr>
          <a:lstStyle/>
          <a:p>
            <a:pPr eaLnBrk="1" hangingPunct="1"/>
            <a:r>
              <a:rPr lang="en-US" sz="2400" b="0" dirty="0" smtClean="0">
                <a:latin typeface="Times New Roman" pitchFamily="18" charset="0"/>
              </a:rPr>
              <a:t>“The subcontractor will retain all rights provided for the contractor in this clause, and the contractor will not, as part of the consideration for awarding the subcontract, obtain rights in the subcontractor's subject inventions. ”  37 CFR </a:t>
            </a:r>
            <a:r>
              <a:rPr lang="en-US" sz="2400" b="0" dirty="0" smtClean="0">
                <a:latin typeface="Times New Roman" pitchFamily="18" charset="0"/>
                <a:cs typeface="Times New Roman" pitchFamily="18" charset="0"/>
              </a:rPr>
              <a:t>§ 401.14 (g)(1)</a:t>
            </a:r>
          </a:p>
        </p:txBody>
      </p:sp>
      <p:sp>
        <p:nvSpPr>
          <p:cNvPr id="5" name="Title 1"/>
          <p:cNvSpPr>
            <a:spLocks noGrp="1"/>
          </p:cNvSpPr>
          <p:nvPr>
            <p:ph type="title"/>
          </p:nvPr>
        </p:nvSpPr>
        <p:spPr>
          <a:xfrm>
            <a:off x="152400" y="183736"/>
            <a:ext cx="8839200" cy="1111664"/>
          </a:xfrm>
        </p:spPr>
        <p:txBody>
          <a:bodyPr>
            <a:normAutofit fontScale="90000"/>
          </a:bodyPr>
          <a:lstStyle/>
          <a:p>
            <a:r>
              <a:rPr lang="en-US" sz="4400" dirty="0" smtClean="0">
                <a:latin typeface="Times New Roman" pitchFamily="18" charset="0"/>
              </a:rPr>
              <a:t>Bayh-Dole Act:</a:t>
            </a:r>
            <a:br>
              <a:rPr lang="en-US" sz="4400" dirty="0" smtClean="0">
                <a:latin typeface="Times New Roman" pitchFamily="18" charset="0"/>
              </a:rPr>
            </a:br>
            <a:r>
              <a:rPr lang="en-US" sz="4400" dirty="0" smtClean="0">
                <a:latin typeface="Times New Roman" pitchFamily="18" charset="0"/>
              </a:rPr>
              <a:t>Subawardee’s Own Bayh-Dole Rights</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Times New Roman" pitchFamily="18" charset="0"/>
              </a:rPr>
              <a:t>Sharing NIH-Funded Resources</a:t>
            </a:r>
            <a:endParaRPr lang="en-US" sz="4400" dirty="0">
              <a:latin typeface="Times New Roman" pitchFamily="18" charset="0"/>
            </a:endParaRPr>
          </a:p>
        </p:txBody>
      </p:sp>
      <p:sp>
        <p:nvSpPr>
          <p:cNvPr id="3" name="Content Placeholder 2"/>
          <p:cNvSpPr>
            <a:spLocks noGrp="1"/>
          </p:cNvSpPr>
          <p:nvPr>
            <p:ph idx="1"/>
          </p:nvPr>
        </p:nvSpPr>
        <p:spPr>
          <a:xfrm>
            <a:off x="685800" y="1722437"/>
            <a:ext cx="8229600" cy="4525963"/>
          </a:xfrm>
        </p:spPr>
        <p:txBody>
          <a:bodyPr>
            <a:normAutofit/>
          </a:bodyPr>
          <a:lstStyle/>
          <a:p>
            <a:r>
              <a:rPr lang="en-US" sz="2400" b="0" dirty="0" smtClean="0">
                <a:latin typeface="Times New Roman" pitchFamily="18" charset="0"/>
              </a:rPr>
              <a:t>Share NIH-funded data and other research resources to advance research for benefits to the public and public health</a:t>
            </a:r>
            <a:endParaRPr lang="en-US" sz="2400" b="0" dirty="0">
              <a:latin typeface="Times New Roman" pitchFamily="18" charset="0"/>
            </a:endParaRPr>
          </a:p>
        </p:txBody>
      </p:sp>
      <p:sp>
        <p:nvSpPr>
          <p:cNvPr id="4" name="Slide Number Placeholder 3"/>
          <p:cNvSpPr>
            <a:spLocks noGrp="1"/>
          </p:cNvSpPr>
          <p:nvPr>
            <p:ph type="sldNum" sz="quarter" idx="12"/>
          </p:nvPr>
        </p:nvSpPr>
        <p:spPr/>
        <p:txBody>
          <a:bodyPr/>
          <a:lstStyle/>
          <a:p>
            <a:fld id="{4B299E65-BC98-483A-8DDE-40B0893A437C}"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Times New Roman" pitchFamily="18" charset="0"/>
              </a:rPr>
              <a:t>How Sharing Affects Your Funding</a:t>
            </a:r>
            <a:endParaRPr lang="en-US" sz="4400" dirty="0">
              <a:latin typeface="Times New Roman" pitchFamily="18" charset="0"/>
            </a:endParaRPr>
          </a:p>
        </p:txBody>
      </p:sp>
      <p:sp>
        <p:nvSpPr>
          <p:cNvPr id="4" name="Slide Number Placeholder 3"/>
          <p:cNvSpPr>
            <a:spLocks noGrp="1"/>
          </p:cNvSpPr>
          <p:nvPr>
            <p:ph type="sldNum" sz="quarter" idx="12"/>
          </p:nvPr>
        </p:nvSpPr>
        <p:spPr/>
        <p:txBody>
          <a:bodyPr/>
          <a:lstStyle/>
          <a:p>
            <a:fld id="{4B299E65-BC98-483A-8DDE-40B0893A437C}" type="slidenum">
              <a:rPr lang="en-US" smtClean="0"/>
              <a:pPr/>
              <a:t>36</a:t>
            </a:fld>
            <a:endParaRPr lang="en-US" dirty="0"/>
          </a:p>
        </p:txBody>
      </p:sp>
      <p:sp>
        <p:nvSpPr>
          <p:cNvPr id="5" name="Content Placeholder 5"/>
          <p:cNvSpPr>
            <a:spLocks noGrp="1"/>
          </p:cNvSpPr>
          <p:nvPr>
            <p:ph idx="1"/>
          </p:nvPr>
        </p:nvSpPr>
        <p:spPr>
          <a:xfrm>
            <a:off x="914400" y="1600200"/>
            <a:ext cx="8229600" cy="5029200"/>
          </a:xfrm>
        </p:spPr>
        <p:txBody>
          <a:bodyPr>
            <a:noAutofit/>
          </a:bodyPr>
          <a:lstStyle/>
          <a:p>
            <a:pPr>
              <a:buNone/>
            </a:pPr>
            <a:r>
              <a:rPr lang="en-US" sz="2000" b="0" dirty="0" smtClean="0">
                <a:latin typeface="Times New Roman" pitchFamily="18" charset="0"/>
              </a:rPr>
              <a:t>NIH Data and Resource Sharing Plans </a:t>
            </a:r>
          </a:p>
          <a:p>
            <a:pPr>
              <a:buNone/>
            </a:pPr>
            <a:r>
              <a:rPr lang="en-US" sz="2000" b="0" dirty="0" smtClean="0">
                <a:latin typeface="Times New Roman" pitchFamily="18" charset="0"/>
              </a:rPr>
              <a:t>	Giving unto others as you would have them….</a:t>
            </a:r>
          </a:p>
          <a:p>
            <a:pPr>
              <a:buFont typeface="Arial" charset="0"/>
              <a:buNone/>
            </a:pPr>
            <a:r>
              <a:rPr lang="en-US" sz="2000" b="0" dirty="0" smtClean="0">
                <a:latin typeface="Times New Roman" pitchFamily="18" charset="0"/>
              </a:rPr>
              <a:t>	</a:t>
            </a:r>
            <a:r>
              <a:rPr lang="en-US" sz="2000" b="0" u="sng" dirty="0" smtClean="0">
                <a:latin typeface="Times New Roman" pitchFamily="18" charset="0"/>
              </a:rPr>
              <a:t>Non-Sharing:</a:t>
            </a:r>
          </a:p>
          <a:p>
            <a:pPr>
              <a:buFont typeface="Arial" charset="0"/>
              <a:buNone/>
            </a:pPr>
            <a:r>
              <a:rPr lang="en-US" sz="2000" b="0" dirty="0" smtClean="0">
                <a:latin typeface="Times New Roman" pitchFamily="18" charset="0"/>
              </a:rPr>
              <a:t>	- Duplicative funding to recreate same data/resources</a:t>
            </a:r>
          </a:p>
          <a:p>
            <a:pPr>
              <a:buFont typeface="Arial" charset="0"/>
              <a:buNone/>
            </a:pPr>
            <a:r>
              <a:rPr lang="en-US" sz="2000" b="0" dirty="0" smtClean="0">
                <a:latin typeface="Times New Roman" pitchFamily="18" charset="0"/>
              </a:rPr>
              <a:t>		Less funding for other original research</a:t>
            </a:r>
          </a:p>
          <a:p>
            <a:pPr>
              <a:buFont typeface="Arial" charset="0"/>
              <a:buNone/>
            </a:pPr>
            <a:r>
              <a:rPr lang="en-US" sz="2000" b="0" dirty="0" smtClean="0">
                <a:latin typeface="Times New Roman" pitchFamily="18" charset="0"/>
              </a:rPr>
              <a:t>		Revalidate new resources, slows research</a:t>
            </a:r>
          </a:p>
          <a:p>
            <a:pPr>
              <a:buFont typeface="Arial" charset="0"/>
              <a:buNone/>
            </a:pPr>
            <a:r>
              <a:rPr lang="en-US" sz="2000" b="0" dirty="0" smtClean="0">
                <a:latin typeface="Times New Roman" pitchFamily="18" charset="0"/>
              </a:rPr>
              <a:t>	- Block/Impede research (e.g., patent suits against researchers)</a:t>
            </a:r>
          </a:p>
          <a:p>
            <a:pPr>
              <a:buFont typeface="Arial" charset="0"/>
              <a:buNone/>
            </a:pPr>
            <a:r>
              <a:rPr lang="en-US" sz="2000" b="0" dirty="0" smtClean="0">
                <a:latin typeface="Times New Roman" pitchFamily="18" charset="0"/>
              </a:rPr>
              <a:t>		People block research when using patents inappropriately</a:t>
            </a:r>
          </a:p>
          <a:p>
            <a:pPr>
              <a:buFont typeface="Arial" charset="0"/>
              <a:buNone/>
            </a:pPr>
            <a:r>
              <a:rPr lang="en-US" sz="2000" b="0" dirty="0" smtClean="0">
                <a:latin typeface="Times New Roman" pitchFamily="18" charset="0"/>
              </a:rPr>
              <a:t>	</a:t>
            </a:r>
            <a:r>
              <a:rPr lang="en-US" sz="2000" b="0" u="sng" dirty="0" smtClean="0">
                <a:latin typeface="Times New Roman" pitchFamily="18" charset="0"/>
              </a:rPr>
              <a:t>Sharing:</a:t>
            </a:r>
          </a:p>
          <a:p>
            <a:pPr>
              <a:buFont typeface="Arial" charset="0"/>
              <a:buNone/>
            </a:pPr>
            <a:r>
              <a:rPr lang="en-US" sz="2000" b="0" dirty="0" smtClean="0">
                <a:latin typeface="Times New Roman" pitchFamily="18" charset="0"/>
              </a:rPr>
              <a:t>	- Helps research dollars go further</a:t>
            </a:r>
          </a:p>
          <a:p>
            <a:pPr>
              <a:buFont typeface="Arial" charset="0"/>
              <a:buNone/>
            </a:pPr>
            <a:r>
              <a:rPr lang="en-US" sz="2000" b="0" dirty="0" smtClean="0">
                <a:latin typeface="Times New Roman" pitchFamily="18" charset="0"/>
              </a:rPr>
              <a:t>	- Allows more funding to go to more original research</a:t>
            </a:r>
          </a:p>
          <a:p>
            <a:pPr>
              <a:buFont typeface="Arial" charset="0"/>
              <a:buNone/>
            </a:pPr>
            <a:r>
              <a:rPr lang="en-US" sz="2000" b="0" dirty="0" smtClean="0">
                <a:latin typeface="Times New Roman" pitchFamily="18" charset="0"/>
              </a:rPr>
              <a:t>	- Promotes faster research advances (no need to recreate resources) and comparable research results</a:t>
            </a:r>
          </a:p>
          <a:p>
            <a:pPr>
              <a:buFont typeface="Arial" charset="0"/>
              <a:buNone/>
            </a:pPr>
            <a:r>
              <a:rPr lang="en-US" sz="2000" b="0" dirty="0" smtClean="0">
                <a:latin typeface="Times New Roman" pitchFamily="18" charset="0"/>
              </a:rPr>
              <a:t>	- Provides synergies-Whole is greater than sum of its parts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5"/>
          <p:cNvSpPr>
            <a:spLocks noGrp="1"/>
          </p:cNvSpPr>
          <p:nvPr>
            <p:ph idx="1"/>
          </p:nvPr>
        </p:nvSpPr>
        <p:spPr>
          <a:xfrm>
            <a:off x="685800" y="1722437"/>
            <a:ext cx="8229600" cy="4525963"/>
          </a:xfrm>
        </p:spPr>
        <p:txBody>
          <a:bodyPr/>
          <a:lstStyle/>
          <a:p>
            <a:r>
              <a:rPr lang="en-US" sz="2400" b="0" dirty="0" smtClean="0">
                <a:latin typeface="Times New Roman" pitchFamily="18" charset="0"/>
              </a:rPr>
              <a:t>NIH Sharing Policies and Related Guidance on NIH-Funded Research Resources (</a:t>
            </a:r>
            <a:r>
              <a:rPr lang="en-US" sz="2400" b="0" dirty="0" smtClean="0">
                <a:latin typeface="Times New Roman" pitchFamily="18" charset="0"/>
                <a:hlinkClick r:id="rId2"/>
              </a:rPr>
              <a:t>http://sharing.nih.gov</a:t>
            </a:r>
            <a:r>
              <a:rPr lang="en-US" sz="2400" b="0" dirty="0" smtClean="0">
                <a:latin typeface="Times New Roman" pitchFamily="18" charset="0"/>
              </a:rPr>
              <a:t>)</a:t>
            </a:r>
          </a:p>
          <a:p>
            <a:pPr>
              <a:buFont typeface="Arial" charset="0"/>
              <a:buNone/>
            </a:pPr>
            <a:endParaRPr lang="en-US" sz="2400" b="0" dirty="0" smtClean="0">
              <a:latin typeface="Times New Roman" pitchFamily="18" charset="0"/>
            </a:endParaRPr>
          </a:p>
          <a:p>
            <a:pPr>
              <a:buFont typeface="Arial" charset="0"/>
              <a:buNone/>
            </a:pPr>
            <a:r>
              <a:rPr lang="en-US" sz="2400" b="0" dirty="0" smtClean="0">
                <a:latin typeface="Times New Roman" pitchFamily="18" charset="0"/>
              </a:rPr>
              <a:t>	It is NIH policy that the results and accomplishments of the activities that it funds should be made available to the public.  PIs and funding recipient institutions are expected to make the results and accomplishments of their activities available to the research community and to the public at large.</a:t>
            </a:r>
          </a:p>
          <a:p>
            <a:pPr>
              <a:buFont typeface="Arial" charset="0"/>
              <a:buNone/>
            </a:pPr>
            <a:endParaRPr lang="en-US" sz="2400" b="0" dirty="0" smtClean="0">
              <a:latin typeface="Times New Roman" pitchFamily="18" charset="0"/>
            </a:endParaRPr>
          </a:p>
          <a:p>
            <a:pPr>
              <a:buFont typeface="Arial" charset="0"/>
              <a:buNone/>
            </a:pPr>
            <a:r>
              <a:rPr lang="en-US" sz="2400" b="0" dirty="0" smtClean="0">
                <a:latin typeface="Times New Roman" pitchFamily="18" charset="0"/>
              </a:rPr>
              <a:t>	Some researchers have incorrectly said sharing of NIH-funded resources didn’t apply until after 1999....</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latin typeface="Times New Roman" pitchFamily="18" charset="0"/>
              </a:rPr>
              <a:t>NIH….Now and Then</a:t>
            </a:r>
          </a:p>
        </p:txBody>
      </p:sp>
      <p:sp>
        <p:nvSpPr>
          <p:cNvPr id="4099" name="Content Placeholder 2"/>
          <p:cNvSpPr>
            <a:spLocks noGrp="1"/>
          </p:cNvSpPr>
          <p:nvPr>
            <p:ph sz="half" idx="1"/>
          </p:nvPr>
        </p:nvSpPr>
        <p:spPr>
          <a:xfrm>
            <a:off x="685800" y="1676400"/>
            <a:ext cx="4038600" cy="4525963"/>
          </a:xfrm>
        </p:spPr>
        <p:txBody>
          <a:bodyPr>
            <a:normAutofit/>
          </a:bodyPr>
          <a:lstStyle/>
          <a:p>
            <a:pPr>
              <a:buFont typeface="Arial" charset="0"/>
              <a:buNone/>
            </a:pPr>
            <a:r>
              <a:rPr lang="en-US" sz="2400" b="0" dirty="0" smtClean="0">
                <a:latin typeface="Times New Roman" pitchFamily="18" charset="0"/>
              </a:rPr>
              <a:t>	NIH mission to improve public health through research and its longstanding legislative mandate to make available to the public the results of the research activities that it supports and conducts….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normAutofit fontScale="90000"/>
          </a:bodyPr>
          <a:lstStyle/>
          <a:p>
            <a:r>
              <a:rPr lang="en-US" sz="3800" dirty="0" smtClean="0">
                <a:latin typeface="Times New Roman" pitchFamily="18" charset="0"/>
              </a:rPr>
              <a:t>Years of Sharing under NIH Funding:</a:t>
            </a:r>
            <a:br>
              <a:rPr lang="en-US" sz="3800" dirty="0" smtClean="0">
                <a:latin typeface="Times New Roman" pitchFamily="18" charset="0"/>
              </a:rPr>
            </a:br>
            <a:r>
              <a:rPr lang="en-US" sz="3800" dirty="0" smtClean="0">
                <a:latin typeface="Times New Roman" pitchFamily="18" charset="0"/>
              </a:rPr>
              <a:t>Highlighting Select NIH Sharing Policies</a:t>
            </a:r>
          </a:p>
        </p:txBody>
      </p:sp>
      <p:sp>
        <p:nvSpPr>
          <p:cNvPr id="6147" name="Content Placeholder 5"/>
          <p:cNvSpPr>
            <a:spLocks noGrp="1"/>
          </p:cNvSpPr>
          <p:nvPr>
            <p:ph idx="1"/>
          </p:nvPr>
        </p:nvSpPr>
        <p:spPr/>
        <p:txBody>
          <a:bodyPr/>
          <a:lstStyle/>
          <a:p>
            <a:r>
              <a:rPr lang="en-US" sz="2200" dirty="0" smtClean="0">
                <a:latin typeface="Times New Roman" pitchFamily="18" charset="0"/>
                <a:hlinkClick r:id="rId2" action="ppaction://hlinkfile"/>
              </a:rPr>
              <a:t>NIH Grants Policy Statement (Availability of Research Results)</a:t>
            </a:r>
            <a:r>
              <a:rPr lang="en-US" sz="2200" dirty="0" smtClean="0">
                <a:latin typeface="Times New Roman" pitchFamily="18" charset="0"/>
              </a:rPr>
              <a:t> (10/2011) - Section of the NIH Grants Policy Statement discussing the availability of research results developed with NIH funding, including publications, data, unique research resources, and intellectual property (inventions and patents).</a:t>
            </a:r>
          </a:p>
          <a:p>
            <a:r>
              <a:rPr lang="en-US" sz="2200" dirty="0" smtClean="0">
                <a:latin typeface="Times New Roman" pitchFamily="18" charset="0"/>
                <a:hlinkClick r:id="rId3"/>
              </a:rPr>
              <a:t>Developing Sponsored Research Agreements (Considerations for Recipients of NIH Research Grants and Contracts)</a:t>
            </a:r>
            <a:r>
              <a:rPr lang="en-US" sz="2200" dirty="0" smtClean="0">
                <a:latin typeface="Times New Roman" pitchFamily="18" charset="0"/>
              </a:rPr>
              <a:t> (11/1994) - Issues and points to consider in developing sponsored research agreements with commercial entities, where such agreements may include research activities which are fully or partially funded by NIH, in order to assist funding recipients ensure such agreements comply with the requirements of the Bayh-Dole Act and NIH funding agreements while upholding basic principles of academic freedom.</a:t>
            </a:r>
            <a:endParaRPr lang="en-US" sz="2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0" dirty="0" smtClean="0">
                <a:latin typeface="Times New Roman" pitchFamily="18" charset="0"/>
              </a:rPr>
              <a:t>How to safeguard intellectual property rights to discoveries and inventions made with NIH funds</a:t>
            </a:r>
            <a:endParaRPr lang="en-US" sz="2400" b="0" dirty="0">
              <a:latin typeface="Times New Roman" pitchFamily="18" charset="0"/>
            </a:endParaRPr>
          </a:p>
        </p:txBody>
      </p:sp>
      <p:sp>
        <p:nvSpPr>
          <p:cNvPr id="4" name="Slide Number Placeholder 3"/>
          <p:cNvSpPr>
            <a:spLocks noGrp="1"/>
          </p:cNvSpPr>
          <p:nvPr>
            <p:ph type="sldNum" sz="quarter" idx="12"/>
          </p:nvPr>
        </p:nvSpPr>
        <p:spPr/>
        <p:txBody>
          <a:bodyPr/>
          <a:lstStyle/>
          <a:p>
            <a:fld id="{4B299E65-BC98-483A-8DDE-40B0893A437C}" type="slidenum">
              <a:rPr lang="en-US" smtClean="0"/>
              <a:pPr/>
              <a:t>4</a:t>
            </a:fld>
            <a:endParaRPr lang="en-US" dirty="0"/>
          </a:p>
        </p:txBody>
      </p:sp>
      <p:sp>
        <p:nvSpPr>
          <p:cNvPr id="10" name="Title 1"/>
          <p:cNvSpPr>
            <a:spLocks noGrp="1"/>
          </p:cNvSpPr>
          <p:nvPr>
            <p:ph type="title"/>
          </p:nvPr>
        </p:nvSpPr>
        <p:spPr>
          <a:xfrm>
            <a:off x="152400" y="107536"/>
            <a:ext cx="8839200" cy="1111664"/>
          </a:xfrm>
        </p:spPr>
        <p:txBody>
          <a:bodyPr>
            <a:normAutofit/>
          </a:bodyPr>
          <a:lstStyle/>
          <a:p>
            <a:r>
              <a:rPr lang="en-US" sz="4400" dirty="0" smtClean="0">
                <a:latin typeface="Times New Roman" pitchFamily="18" charset="0"/>
              </a:rPr>
              <a:t>NIH-Funded Discoveries/Inventions</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5"/>
          <p:cNvSpPr>
            <a:spLocks noGrp="1"/>
          </p:cNvSpPr>
          <p:nvPr>
            <p:ph idx="1"/>
          </p:nvPr>
        </p:nvSpPr>
        <p:spPr/>
        <p:txBody>
          <a:bodyPr/>
          <a:lstStyle/>
          <a:p>
            <a:r>
              <a:rPr lang="en-US" sz="2200" dirty="0" smtClean="0">
                <a:latin typeface="Times New Roman" pitchFamily="18" charset="0"/>
                <a:hlinkClick r:id="rId2"/>
              </a:rPr>
              <a:t>Biological Materials Policy (NIH Procedures for Handling Non-Election of Title to Patentable Biological Materials)</a:t>
            </a:r>
            <a:r>
              <a:rPr lang="en-US" sz="2200" dirty="0" smtClean="0">
                <a:latin typeface="Times New Roman" pitchFamily="18" charset="0"/>
              </a:rPr>
              <a:t> (05/1996) - NIH policy for allowing NIH funding recipients to retain and license biological materials for which patent protection might not be pursued.</a:t>
            </a:r>
          </a:p>
          <a:p>
            <a:r>
              <a:rPr lang="en-US" sz="2200" dirty="0" smtClean="0">
                <a:latin typeface="Times New Roman" pitchFamily="18" charset="0"/>
                <a:hlinkClick r:id="rId3" action="ppaction://hlinkfile"/>
              </a:rPr>
              <a:t>NIH Research Tools Policy (Principles and Guidelines for Recipients of NIH Research Grants and Contracts on Obtaining and Disseminating Biomedical Research Resources)</a:t>
            </a:r>
            <a:r>
              <a:rPr lang="en-US" sz="2200" dirty="0" smtClean="0">
                <a:latin typeface="Times New Roman" pitchFamily="18" charset="0"/>
              </a:rPr>
              <a:t> (12/1999) - Policy designed to provide NIH funding recipients with guidance concerning appropriate terms for disseminating and acquiring unique research resources developed with federal funds, and intended to assist recipients in complying with their obligations under the Bayh-Dole Act and NIH funding policy.</a:t>
            </a:r>
          </a:p>
        </p:txBody>
      </p:sp>
      <p:sp>
        <p:nvSpPr>
          <p:cNvPr id="7171" name="Title 4"/>
          <p:cNvSpPr>
            <a:spLocks noGrp="1"/>
          </p:cNvSpPr>
          <p:nvPr>
            <p:ph type="title"/>
          </p:nvPr>
        </p:nvSpPr>
        <p:spPr/>
        <p:txBody>
          <a:bodyPr/>
          <a:lstStyle/>
          <a:p>
            <a:r>
              <a:rPr lang="en-US" sz="3800" dirty="0" smtClean="0">
                <a:latin typeface="Times New Roman" pitchFamily="18" charset="0"/>
              </a:rPr>
              <a:t>Highlighting Select NIH Sharing Policies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5"/>
          <p:cNvSpPr>
            <a:spLocks noGrp="1"/>
          </p:cNvSpPr>
          <p:nvPr>
            <p:ph idx="1"/>
          </p:nvPr>
        </p:nvSpPr>
        <p:spPr/>
        <p:txBody>
          <a:bodyPr/>
          <a:lstStyle/>
          <a:p>
            <a:r>
              <a:rPr lang="en-US" sz="2200" dirty="0" smtClean="0">
                <a:latin typeface="Times New Roman" pitchFamily="18" charset="0"/>
                <a:hlinkClick r:id="rId2" action="ppaction://hlinkfile"/>
              </a:rPr>
              <a:t>NIH Data Sharing Policy (Final NIH Statement on Sharing Research Data)</a:t>
            </a:r>
            <a:r>
              <a:rPr lang="en-US" sz="2200" dirty="0" smtClean="0">
                <a:latin typeface="Times New Roman" pitchFamily="18" charset="0"/>
              </a:rPr>
              <a:t> (02/2003) - Policy concerning the sharing of research data for funding applications seeking $500,000 or more in direct costs in any year of the project period (e.g., expects a sharing plan)</a:t>
            </a:r>
          </a:p>
          <a:p>
            <a:endParaRPr lang="en-US" sz="2200" dirty="0" smtClean="0">
              <a:latin typeface="Times New Roman" pitchFamily="18" charset="0"/>
            </a:endParaRPr>
          </a:p>
          <a:p>
            <a:r>
              <a:rPr lang="en-US" sz="2200" dirty="0" smtClean="0">
                <a:latin typeface="Times New Roman" pitchFamily="18" charset="0"/>
                <a:hlinkClick r:id="rId3" action="ppaction://hlinkfile"/>
              </a:rPr>
              <a:t>NIH Model Organism Sharing Policy (NIH Policy on Sharing of Model Organisms for Biomedical Research)</a:t>
            </a:r>
            <a:r>
              <a:rPr lang="en-US" sz="2200" dirty="0" smtClean="0">
                <a:latin typeface="Times New Roman" pitchFamily="18" charset="0"/>
              </a:rPr>
              <a:t> (05/2004) - Policy concerning the sharing and distributing of model organisms and related research resources generated using NIH funding (e.g., expects a sharing plan).</a:t>
            </a:r>
          </a:p>
        </p:txBody>
      </p:sp>
      <p:sp>
        <p:nvSpPr>
          <p:cNvPr id="8195" name="Title 4"/>
          <p:cNvSpPr>
            <a:spLocks noGrp="1"/>
          </p:cNvSpPr>
          <p:nvPr>
            <p:ph type="title"/>
          </p:nvPr>
        </p:nvSpPr>
        <p:spPr/>
        <p:txBody>
          <a:bodyPr/>
          <a:lstStyle/>
          <a:p>
            <a:r>
              <a:rPr lang="en-US" sz="3800" dirty="0" smtClean="0">
                <a:latin typeface="Times New Roman" pitchFamily="18" charset="0"/>
              </a:rPr>
              <a:t>Highlighting Select NIH Sharing Policies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5"/>
          <p:cNvSpPr>
            <a:spLocks noGrp="1"/>
          </p:cNvSpPr>
          <p:nvPr>
            <p:ph idx="1"/>
          </p:nvPr>
        </p:nvSpPr>
        <p:spPr/>
        <p:txBody>
          <a:bodyPr>
            <a:normAutofit/>
          </a:bodyPr>
          <a:lstStyle/>
          <a:p>
            <a:r>
              <a:rPr lang="en-US" sz="2200" dirty="0" smtClean="0">
                <a:latin typeface="Times New Roman" pitchFamily="18" charset="0"/>
                <a:hlinkClick r:id="rId2"/>
              </a:rPr>
              <a:t>NIH Public Access Policy</a:t>
            </a:r>
            <a:r>
              <a:rPr lang="en-US" sz="2200" dirty="0" smtClean="0">
                <a:latin typeface="Times New Roman" pitchFamily="18" charset="0"/>
              </a:rPr>
              <a:t> (02/2005) - Policy on Enhancing Public Access to Archived Publications Resulting from NIH-Funded Research.</a:t>
            </a:r>
          </a:p>
          <a:p>
            <a:endParaRPr lang="en-US" sz="2200" dirty="0" smtClean="0">
              <a:latin typeface="Times New Roman" pitchFamily="18" charset="0"/>
              <a:hlinkClick r:id="rId3"/>
            </a:endParaRPr>
          </a:p>
          <a:p>
            <a:r>
              <a:rPr lang="en-US" sz="2200" dirty="0" smtClean="0">
                <a:latin typeface="Times New Roman" pitchFamily="18" charset="0"/>
                <a:hlinkClick r:id="rId3"/>
              </a:rPr>
              <a:t>NIH Genome-Wide Association Studies (GWAS) Policy (Policy for Sharing of Data Obtained in NIH Supported or Conducted Genome-Wide Association Studies (GWAS))</a:t>
            </a:r>
            <a:r>
              <a:rPr lang="en-US" sz="2200" dirty="0" smtClean="0">
                <a:latin typeface="Times New Roman" pitchFamily="18" charset="0"/>
              </a:rPr>
              <a:t> (08/2007) - Policy concerning sharing of GWAS data obtained in NIH supported or conducted research.</a:t>
            </a:r>
          </a:p>
        </p:txBody>
      </p:sp>
      <p:sp>
        <p:nvSpPr>
          <p:cNvPr id="9219" name="Title 4"/>
          <p:cNvSpPr>
            <a:spLocks noGrp="1"/>
          </p:cNvSpPr>
          <p:nvPr>
            <p:ph type="title"/>
          </p:nvPr>
        </p:nvSpPr>
        <p:spPr/>
        <p:txBody>
          <a:bodyPr/>
          <a:lstStyle/>
          <a:p>
            <a:r>
              <a:rPr lang="en-US" sz="3800" dirty="0" smtClean="0">
                <a:latin typeface="Times New Roman" pitchFamily="18" charset="0"/>
              </a:rPr>
              <a:t>Highlighting Select NIH Sharing Policies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5"/>
          <p:cNvSpPr>
            <a:spLocks noGrp="1"/>
          </p:cNvSpPr>
          <p:nvPr>
            <p:ph idx="1"/>
          </p:nvPr>
        </p:nvSpPr>
        <p:spPr/>
        <p:txBody>
          <a:bodyPr>
            <a:normAutofit lnSpcReduction="10000"/>
          </a:bodyPr>
          <a:lstStyle/>
          <a:p>
            <a:r>
              <a:rPr lang="en-US" sz="2200" dirty="0" smtClean="0">
                <a:latin typeface="Times New Roman" pitchFamily="18" charset="0"/>
                <a:hlinkClick r:id="rId2"/>
              </a:rPr>
              <a:t>White House Office of Science and Technology Policy (OSTP) Memorandum for Increasing Access to the Results of Federally Funded Scientific Research</a:t>
            </a:r>
            <a:r>
              <a:rPr lang="en-US" sz="2200" dirty="0" smtClean="0">
                <a:latin typeface="Times New Roman" pitchFamily="18" charset="0"/>
              </a:rPr>
              <a:t> </a:t>
            </a:r>
            <a:r>
              <a:rPr lang="en-US" sz="2000" dirty="0" smtClean="0">
                <a:latin typeface="Times New Roman" pitchFamily="18" charset="0"/>
              </a:rPr>
              <a:t>(February 22 2013) – OSTP directs each Federal agency with over $100 million in annual conduct of research and development expenditures to develop a plan to support increased public access to the results (peer-reviewed publications and digital data) of research funded by the Federal Government. </a:t>
            </a:r>
            <a:r>
              <a:rPr lang="en-US" sz="2000" dirty="0" smtClean="0">
                <a:latin typeface="Times New Roman" pitchFamily="18" charset="0"/>
                <a:hlinkClick r:id="rId3"/>
              </a:rPr>
              <a:t>http://www.whitehouse.gov/sites/default/files/microsites/ostp/ostp_public_access_memo_2013.pdf</a:t>
            </a:r>
            <a:endParaRPr lang="en-US" sz="2000" dirty="0" smtClean="0">
              <a:latin typeface="Times New Roman" pitchFamily="18" charset="0"/>
            </a:endParaRPr>
          </a:p>
          <a:p>
            <a:endParaRPr lang="en-US" sz="2000" dirty="0" smtClean="0">
              <a:latin typeface="Times New Roman" pitchFamily="18" charset="0"/>
            </a:endParaRPr>
          </a:p>
          <a:p>
            <a:r>
              <a:rPr lang="en-US" sz="2200" dirty="0" smtClean="0">
                <a:latin typeface="Times New Roman" pitchFamily="18" charset="0"/>
                <a:hlinkClick r:id="rId2"/>
              </a:rPr>
              <a:t>*Draft NIH Genomic Data Sharing Policy (GDS Policy)</a:t>
            </a:r>
            <a:r>
              <a:rPr lang="en-US" sz="2200" dirty="0" smtClean="0">
                <a:latin typeface="Times New Roman" pitchFamily="18" charset="0"/>
              </a:rPr>
              <a:t> (Published for 60-day Comment 09/2013) – Proposed policy promotes sharing, for research purposes, of large scale human and nonhuman genomic data generated from NIH-supported and NIH-conducted research. </a:t>
            </a:r>
            <a:r>
              <a:rPr lang="en-US" sz="2200" dirty="0" smtClean="0">
                <a:latin typeface="Times New Roman" pitchFamily="18" charset="0"/>
                <a:hlinkClick r:id="rId4"/>
              </a:rPr>
              <a:t>http://gds.nih.gov/</a:t>
            </a:r>
            <a:endParaRPr lang="en-US" sz="2200" dirty="0" smtClean="0">
              <a:latin typeface="Times New Roman" pitchFamily="18" charset="0"/>
            </a:endParaRPr>
          </a:p>
          <a:p>
            <a:endParaRPr lang="en-US" sz="2200" dirty="0" smtClean="0">
              <a:latin typeface="Times New Roman" pitchFamily="18" charset="0"/>
            </a:endParaRPr>
          </a:p>
        </p:txBody>
      </p:sp>
      <p:sp>
        <p:nvSpPr>
          <p:cNvPr id="9219" name="Title 4"/>
          <p:cNvSpPr>
            <a:spLocks noGrp="1"/>
          </p:cNvSpPr>
          <p:nvPr>
            <p:ph type="title"/>
          </p:nvPr>
        </p:nvSpPr>
        <p:spPr/>
        <p:txBody>
          <a:bodyPr>
            <a:normAutofit/>
          </a:bodyPr>
          <a:lstStyle/>
          <a:p>
            <a:r>
              <a:rPr lang="en-US" sz="3800" dirty="0" smtClean="0">
                <a:latin typeface="Times New Roman" pitchFamily="18" charset="0"/>
              </a:rPr>
              <a:t>Highlighting Select New Developments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2880"/>
            <a:ext cx="8763000" cy="1111664"/>
          </a:xfrm>
        </p:spPr>
        <p:txBody>
          <a:bodyPr rtlCol="0">
            <a:noAutofit/>
          </a:bodyPr>
          <a:lstStyle/>
          <a:p>
            <a:pPr fontAlgn="auto">
              <a:spcAft>
                <a:spcPts val="0"/>
              </a:spcAft>
              <a:defRPr/>
            </a:pPr>
            <a:r>
              <a:rPr lang="en-US" sz="4400" dirty="0" smtClean="0">
                <a:latin typeface="Times New Roman" pitchFamily="18" charset="0"/>
              </a:rPr>
              <a:t>Complying with NIH Sharing Policies</a:t>
            </a:r>
          </a:p>
        </p:txBody>
      </p:sp>
      <p:sp>
        <p:nvSpPr>
          <p:cNvPr id="10243" name="Content Placeholder 5"/>
          <p:cNvSpPr>
            <a:spLocks noGrp="1"/>
          </p:cNvSpPr>
          <p:nvPr>
            <p:ph idx="1"/>
          </p:nvPr>
        </p:nvSpPr>
        <p:spPr>
          <a:xfrm>
            <a:off x="457200" y="1676400"/>
            <a:ext cx="8534400" cy="4525963"/>
          </a:xfrm>
        </p:spPr>
        <p:txBody>
          <a:bodyPr>
            <a:noAutofit/>
          </a:bodyPr>
          <a:lstStyle/>
          <a:p>
            <a:r>
              <a:rPr lang="en-US" sz="2000" b="0" dirty="0" smtClean="0">
                <a:latin typeface="Times New Roman" pitchFamily="18" charset="0"/>
              </a:rPr>
              <a:t>Who owns what?</a:t>
            </a:r>
          </a:p>
          <a:p>
            <a:pPr lvl="1"/>
            <a:r>
              <a:rPr lang="en-US" sz="2000" b="0" dirty="0" smtClean="0">
                <a:latin typeface="Times New Roman" pitchFamily="18" charset="0"/>
              </a:rPr>
              <a:t>Grants, cooperative agreements, and contracts are generally awarded to institutions so institutions are responsible for compliance, but PI and other researchers also need to follow institution’s requirements</a:t>
            </a:r>
          </a:p>
          <a:p>
            <a:pPr lvl="1"/>
            <a:r>
              <a:rPr lang="en-US" sz="2000" b="0" dirty="0" smtClean="0">
                <a:latin typeface="Times New Roman" pitchFamily="18" charset="0"/>
              </a:rPr>
              <a:t>Bayh-Dole Act – Grantee institutions generally have the right to elect title/own subject inventions developed under their NIH funding (but must provide Government Confirmatory License)</a:t>
            </a:r>
          </a:p>
          <a:p>
            <a:pPr lvl="2"/>
            <a:r>
              <a:rPr lang="en-US" sz="2000" b="0" dirty="0" smtClean="0">
                <a:latin typeface="Times New Roman" pitchFamily="18" charset="0"/>
              </a:rPr>
              <a:t>Applies to inventions</a:t>
            </a:r>
          </a:p>
          <a:p>
            <a:pPr lvl="1"/>
            <a:r>
              <a:rPr lang="en-US" sz="2000" b="0" dirty="0" smtClean="0">
                <a:latin typeface="Times New Roman" pitchFamily="18" charset="0"/>
              </a:rPr>
              <a:t>If patenting is sought, it should be done appropriately without impeding or “unduly encumbering future research and discovery”</a:t>
            </a:r>
          </a:p>
          <a:p>
            <a:pPr lvl="1"/>
            <a:r>
              <a:rPr lang="en-US" sz="2000" b="0" dirty="0" smtClean="0">
                <a:latin typeface="Times New Roman" pitchFamily="18" charset="0"/>
              </a:rPr>
              <a:t>Data is generally owned by the funded institution</a:t>
            </a:r>
          </a:p>
          <a:p>
            <a:r>
              <a:rPr lang="en-US" sz="2000" b="0" dirty="0" smtClean="0">
                <a:latin typeface="Times New Roman" pitchFamily="18" charset="0"/>
              </a:rPr>
              <a:t>Sharing certain data may not be possible under limited circumstances, such as, for issues of informed consent, human subjects.</a:t>
            </a:r>
          </a:p>
          <a:p>
            <a:r>
              <a:rPr lang="en-US" sz="2000" b="0" dirty="0" smtClean="0">
                <a:latin typeface="Times New Roman" pitchFamily="18" charset="0"/>
              </a:rPr>
              <a:t>NIH funding must meet its mission and program goals (e.g., how to justify creating a data dissemination center that won’t share data?)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normAutofit/>
          </a:bodyPr>
          <a:lstStyle/>
          <a:p>
            <a:r>
              <a:rPr lang="en-US" sz="4400" dirty="0" smtClean="0">
                <a:latin typeface="Times New Roman" pitchFamily="18" charset="0"/>
              </a:rPr>
              <a:t>Tools for NIH Sharing</a:t>
            </a:r>
          </a:p>
        </p:txBody>
      </p:sp>
      <p:sp>
        <p:nvSpPr>
          <p:cNvPr id="12291" name="Content Placeholder 5"/>
          <p:cNvSpPr>
            <a:spLocks noGrp="1"/>
          </p:cNvSpPr>
          <p:nvPr>
            <p:ph idx="1"/>
          </p:nvPr>
        </p:nvSpPr>
        <p:spPr>
          <a:xfrm>
            <a:off x="533400" y="1874837"/>
            <a:ext cx="8229600" cy="4525963"/>
          </a:xfrm>
        </p:spPr>
        <p:txBody>
          <a:bodyPr>
            <a:normAutofit lnSpcReduction="10000"/>
          </a:bodyPr>
          <a:lstStyle/>
          <a:p>
            <a:r>
              <a:rPr lang="en-US" sz="2200" b="0" dirty="0" smtClean="0">
                <a:latin typeface="Times New Roman" pitchFamily="18" charset="0"/>
              </a:rPr>
              <a:t>See NIH Sharing Policy webpage at </a:t>
            </a:r>
            <a:r>
              <a:rPr lang="en-US" sz="2200" b="0" dirty="0" smtClean="0">
                <a:latin typeface="Times New Roman" pitchFamily="18" charset="0"/>
                <a:hlinkClick r:id="rId2"/>
              </a:rPr>
              <a:t>http://sharing.nih.gov</a:t>
            </a:r>
            <a:r>
              <a:rPr lang="en-US" sz="2200" b="0" dirty="0" smtClean="0">
                <a:latin typeface="Times New Roman" pitchFamily="18" charset="0"/>
              </a:rPr>
              <a:t> or Email at </a:t>
            </a:r>
            <a:r>
              <a:rPr lang="en-US" sz="2200" b="0" dirty="0" smtClean="0">
                <a:latin typeface="Times New Roman" pitchFamily="18" charset="0"/>
                <a:hlinkClick r:id="rId3"/>
              </a:rPr>
              <a:t>Sharing@nih.gov</a:t>
            </a:r>
            <a:r>
              <a:rPr lang="en-US" sz="2200" b="0" dirty="0" smtClean="0">
                <a:latin typeface="Times New Roman" pitchFamily="18" charset="0"/>
              </a:rPr>
              <a:t> (Examples of sharing plans (e.g., Data, Model Organisms) help program and funding applicants review/match acceptable plans)</a:t>
            </a:r>
          </a:p>
          <a:p>
            <a:r>
              <a:rPr lang="en-US" sz="2200" b="0" dirty="0" smtClean="0">
                <a:latin typeface="Times New Roman" pitchFamily="18" charset="0"/>
                <a:hlinkClick r:id="rId4" action="ppaction://hlinkfile"/>
              </a:rPr>
              <a:t>Key Elements to Consider in Preparing a Data Sharing Plan under NIH Extramural Support</a:t>
            </a:r>
            <a:r>
              <a:rPr lang="en-US" sz="2200" b="0" dirty="0" smtClean="0">
                <a:latin typeface="Times New Roman" pitchFamily="18" charset="0"/>
              </a:rPr>
              <a:t> (12/2009) – This resource document is designed to assist the NIH extramural applicant community in preparing data sharing plans by identifying key elements that should be addressed in the plan.</a:t>
            </a:r>
          </a:p>
          <a:p>
            <a:r>
              <a:rPr lang="en-US" sz="2200" b="0" dirty="0" smtClean="0">
                <a:latin typeface="Times New Roman" pitchFamily="18" charset="0"/>
                <a:hlinkClick r:id="rId5" action="ppaction://hlinkfile"/>
              </a:rPr>
              <a:t>Example Plan addressing Key Elements for a Data Sharing Plan under NIH Extramural Support</a:t>
            </a:r>
            <a:r>
              <a:rPr lang="en-US" sz="2200" b="0" dirty="0" smtClean="0">
                <a:latin typeface="Times New Roman" pitchFamily="18" charset="0"/>
              </a:rPr>
              <a:t> (08/2010) - This resource document is designed to assist the NIH extramural applicant community in preparing data sharing plans by providing an example that shows how a sharing plan addresses the key elements for a data sharing plan.  Easy to follow in order.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normAutofit/>
          </a:bodyPr>
          <a:lstStyle/>
          <a:p>
            <a:r>
              <a:rPr lang="en-US" sz="4400" dirty="0" smtClean="0">
                <a:latin typeface="Times New Roman" pitchFamily="18" charset="0"/>
              </a:rPr>
              <a:t>Tools for NIH Sharing</a:t>
            </a:r>
          </a:p>
        </p:txBody>
      </p:sp>
      <p:sp>
        <p:nvSpPr>
          <p:cNvPr id="5" name="Content Placeholder 5"/>
          <p:cNvSpPr>
            <a:spLocks noGrp="1"/>
          </p:cNvSpPr>
          <p:nvPr>
            <p:ph idx="4294967295"/>
          </p:nvPr>
        </p:nvSpPr>
        <p:spPr>
          <a:xfrm>
            <a:off x="228600" y="1493838"/>
            <a:ext cx="8686800" cy="4525962"/>
          </a:xfrm>
        </p:spPr>
        <p:txBody>
          <a:bodyPr>
            <a:noAutofit/>
          </a:bodyPr>
          <a:lstStyle/>
          <a:p>
            <a:r>
              <a:rPr lang="en-US" sz="2000" b="0" dirty="0" smtClean="0">
                <a:latin typeface="Times New Roman" pitchFamily="18" charset="0"/>
              </a:rPr>
              <a:t>We know the Why, but Who, What, Where, When, and How?</a:t>
            </a:r>
          </a:p>
          <a:p>
            <a:pPr lvl="1"/>
            <a:r>
              <a:rPr lang="en-US" b="0" dirty="0" smtClean="0">
                <a:latin typeface="Times New Roman" pitchFamily="18" charset="0"/>
              </a:rPr>
              <a:t>What data will be shared?</a:t>
            </a:r>
          </a:p>
          <a:p>
            <a:pPr lvl="1"/>
            <a:r>
              <a:rPr lang="en-US" b="0" dirty="0" smtClean="0">
                <a:latin typeface="Times New Roman" pitchFamily="18" charset="0"/>
              </a:rPr>
              <a:t>Who will have access to the data?</a:t>
            </a:r>
          </a:p>
          <a:p>
            <a:pPr lvl="1"/>
            <a:r>
              <a:rPr lang="en-US" b="0" dirty="0" smtClean="0">
                <a:latin typeface="Times New Roman" pitchFamily="18" charset="0"/>
              </a:rPr>
              <a:t>Where will the data to be shared be located? </a:t>
            </a:r>
          </a:p>
          <a:p>
            <a:pPr lvl="1"/>
            <a:r>
              <a:rPr lang="en-US" b="0" dirty="0" smtClean="0">
                <a:latin typeface="Times New Roman" pitchFamily="18" charset="0"/>
              </a:rPr>
              <a:t>When will the data be shared?</a:t>
            </a:r>
          </a:p>
          <a:p>
            <a:pPr lvl="1"/>
            <a:r>
              <a:rPr lang="en-US" b="0" dirty="0" smtClean="0">
                <a:latin typeface="Times New Roman" pitchFamily="18" charset="0"/>
              </a:rPr>
              <a:t>How will researchers locate and access the data?</a:t>
            </a:r>
          </a:p>
          <a:p>
            <a:r>
              <a:rPr lang="en-US" sz="2000" b="0" dirty="0" smtClean="0">
                <a:latin typeface="Times New Roman" pitchFamily="18" charset="0"/>
              </a:rPr>
              <a:t>Sharing is global, e.g., Wellcome Trust and NIH consistent</a:t>
            </a:r>
          </a:p>
          <a:p>
            <a:pPr lvl="1"/>
            <a:r>
              <a:rPr lang="en-US" b="0" dirty="0" smtClean="0">
                <a:latin typeface="Times New Roman" pitchFamily="18" charset="0"/>
                <a:hlinkClick r:id="rId2"/>
              </a:rPr>
              <a:t>http://www.wellcome.ac.uk/About-us/Policy/Policy-and-position-statements/WTX035043.htm</a:t>
            </a:r>
            <a:endParaRPr lang="en-US" b="0" dirty="0" smtClean="0">
              <a:latin typeface="Times New Roman" pitchFamily="18" charset="0"/>
            </a:endParaRPr>
          </a:p>
          <a:p>
            <a:pPr lvl="1"/>
            <a:r>
              <a:rPr lang="en-US" b="0" dirty="0" smtClean="0">
                <a:latin typeface="Times New Roman" pitchFamily="18" charset="0"/>
              </a:rPr>
              <a:t>Outputs of the funded research should maximise public benefit</a:t>
            </a:r>
          </a:p>
          <a:p>
            <a:pPr lvl="1"/>
            <a:r>
              <a:rPr lang="en-US" b="0" dirty="0" smtClean="0">
                <a:latin typeface="Times New Roman" pitchFamily="18" charset="0"/>
              </a:rPr>
              <a:t>Make research data timely and widely available to the research community</a:t>
            </a:r>
          </a:p>
          <a:p>
            <a:pPr lvl="1"/>
            <a:r>
              <a:rPr lang="en-US" b="0" dirty="0" smtClean="0">
                <a:latin typeface="Times New Roman" pitchFamily="18" charset="0"/>
              </a:rPr>
              <a:t>Share in responsible manner ensuring data can be verified, built upon, and used to advance knowledge and its application to generate improvements in health</a:t>
            </a:r>
          </a:p>
          <a:p>
            <a:pPr lvl="1"/>
            <a:r>
              <a:rPr lang="en-US" b="0" dirty="0" smtClean="0">
                <a:latin typeface="Times New Roman" pitchFamily="18" charset="0"/>
              </a:rPr>
              <a:t>Researchers should be credited for discoveries and be able to publish first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Times New Roman" pitchFamily="18" charset="0"/>
              </a:rPr>
              <a:t>Additional Developments/Information</a:t>
            </a:r>
            <a:endParaRPr lang="en-US" sz="4400" dirty="0">
              <a:latin typeface="Times New Roman" pitchFamily="18" charset="0"/>
            </a:endParaRPr>
          </a:p>
        </p:txBody>
      </p:sp>
      <p:sp>
        <p:nvSpPr>
          <p:cNvPr id="3" name="Content Placeholder 2"/>
          <p:cNvSpPr>
            <a:spLocks noGrp="1"/>
          </p:cNvSpPr>
          <p:nvPr>
            <p:ph idx="1"/>
          </p:nvPr>
        </p:nvSpPr>
        <p:spPr>
          <a:xfrm>
            <a:off x="533400" y="1600200"/>
            <a:ext cx="8229600" cy="5029200"/>
          </a:xfrm>
        </p:spPr>
        <p:txBody>
          <a:bodyPr>
            <a:normAutofit fontScale="55000" lnSpcReduction="20000"/>
          </a:bodyPr>
          <a:lstStyle/>
          <a:p>
            <a:endParaRPr lang="en-US" i="1" dirty="0" smtClean="0">
              <a:latin typeface="Times New Roman" pitchFamily="18" charset="0"/>
            </a:endParaRPr>
          </a:p>
          <a:p>
            <a:r>
              <a:rPr lang="en-US" sz="3800" dirty="0" smtClean="0">
                <a:latin typeface="Times New Roman" pitchFamily="18" charset="0"/>
              </a:rPr>
              <a:t>Stanford v. Roche U.S. Supreme Court Case </a:t>
            </a:r>
            <a:r>
              <a:rPr lang="en-US" sz="3800" b="0" dirty="0" smtClean="0">
                <a:latin typeface="Times New Roman" pitchFamily="18" charset="0"/>
              </a:rPr>
              <a:t>- To assign or not assign, that is the question – June 6, 2011 Decision</a:t>
            </a:r>
          </a:p>
          <a:p>
            <a:pPr lvl="1"/>
            <a:r>
              <a:rPr lang="en-US" sz="3800" b="0" dirty="0" smtClean="0">
                <a:latin typeface="Times New Roman" pitchFamily="18" charset="0"/>
              </a:rPr>
              <a:t>Holodniy: “will assign” any future inventions to Stanford vs. “hereby assign” future inventions to Cetus.</a:t>
            </a:r>
          </a:p>
          <a:p>
            <a:pPr lvl="1"/>
            <a:r>
              <a:rPr lang="en-US" sz="3800" b="0" dirty="0" smtClean="0">
                <a:latin typeface="Times New Roman" pitchFamily="18" charset="0"/>
              </a:rPr>
              <a:t>Roche cited MIT as an example of the “hereby assign” language in its argument</a:t>
            </a:r>
          </a:p>
          <a:p>
            <a:pPr lvl="1"/>
            <a:r>
              <a:rPr lang="en-US" sz="3800" b="0" dirty="0" smtClean="0">
                <a:latin typeface="Times New Roman" pitchFamily="18" charset="0"/>
              </a:rPr>
              <a:t>37 CFR 401.14(a)(f)(2): “contractor agrees to require, by written agreement, its employees,” to promptly disclose each subject invention to contractor’s patent personnel AND “to execute all papers necessary to file patent applications on subject inventions and to establish the government’s rights in the subject inventions.” “The contractor shall instruct such employees through employee agreements or other suitable educational programs on the importance of reporting inventions in sufficient time to permit the filing of patent applications prior to U.S. or foreign statutory bars.”</a:t>
            </a:r>
          </a:p>
          <a:p>
            <a:endParaRPr lang="en-US" sz="3800" b="0" dirty="0"/>
          </a:p>
        </p:txBody>
      </p:sp>
      <p:sp>
        <p:nvSpPr>
          <p:cNvPr id="4" name="Slide Number Placeholder 3"/>
          <p:cNvSpPr>
            <a:spLocks noGrp="1"/>
          </p:cNvSpPr>
          <p:nvPr>
            <p:ph type="sldNum" sz="quarter" idx="12"/>
          </p:nvPr>
        </p:nvSpPr>
        <p:spPr/>
        <p:txBody>
          <a:bodyPr/>
          <a:lstStyle/>
          <a:p>
            <a:fld id="{4B299E65-BC98-483A-8DDE-40B0893A437C}"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98637"/>
            <a:ext cx="8229600" cy="4525963"/>
          </a:xfrm>
        </p:spPr>
        <p:txBody>
          <a:bodyPr>
            <a:noAutofit/>
          </a:bodyPr>
          <a:lstStyle/>
          <a:p>
            <a:r>
              <a:rPr lang="en-US" sz="2200" dirty="0" smtClean="0">
                <a:latin typeface="Times New Roman" pitchFamily="18" charset="0"/>
              </a:rPr>
              <a:t>Leahy-Smith America Invents Act (AIA) – And unto US a new law was signed (September 16, 2011)</a:t>
            </a:r>
          </a:p>
          <a:p>
            <a:r>
              <a:rPr lang="en-US" sz="2200" b="0" u="sng" dirty="0" smtClean="0">
                <a:latin typeface="Times New Roman" pitchFamily="18" charset="0"/>
                <a:hlinkClick r:id="rId2"/>
              </a:rPr>
              <a:t>http://www.whitehouse.gov/blog/2011/09/16/america-invents-act-turning-ideas-jobs</a:t>
            </a:r>
            <a:endParaRPr lang="en-US" sz="2200" b="0" dirty="0" smtClean="0">
              <a:latin typeface="Times New Roman" pitchFamily="18" charset="0"/>
            </a:endParaRPr>
          </a:p>
          <a:p>
            <a:r>
              <a:rPr lang="en-US" sz="2200" b="0" dirty="0" smtClean="0">
                <a:latin typeface="Times New Roman" pitchFamily="18" charset="0"/>
              </a:rPr>
              <a:t>Selected Highlights:</a:t>
            </a:r>
          </a:p>
          <a:p>
            <a:pPr lvl="1"/>
            <a:r>
              <a:rPr lang="en-US" sz="2200" b="0" dirty="0" smtClean="0">
                <a:latin typeface="Times New Roman" pitchFamily="18" charset="0"/>
              </a:rPr>
              <a:t>"First to file" system – On or after March 16, 2013</a:t>
            </a:r>
          </a:p>
          <a:p>
            <a:pPr lvl="1"/>
            <a:r>
              <a:rPr lang="en-US" sz="2200" b="0" dirty="0" smtClean="0">
                <a:latin typeface="Times New Roman" pitchFamily="18" charset="0"/>
              </a:rPr>
              <a:t>One year grace period for own publication, but not for public disclosures by others</a:t>
            </a:r>
          </a:p>
          <a:p>
            <a:pPr lvl="1"/>
            <a:r>
              <a:rPr lang="en-US" sz="2200" b="0" dirty="0" smtClean="0">
                <a:latin typeface="Times New Roman" pitchFamily="18" charset="0"/>
              </a:rPr>
              <a:t>Eliminates interference proceedings, but derivation proceedings continue (ensure the first to file is actually an original inventor and the application was not derived from another inventor)</a:t>
            </a:r>
          </a:p>
          <a:p>
            <a:pPr lvl="1"/>
            <a:r>
              <a:rPr lang="en-US" sz="2200" b="0" dirty="0" smtClean="0">
                <a:latin typeface="Times New Roman" pitchFamily="18" charset="0"/>
              </a:rPr>
              <a:t>Post-grant opposition</a:t>
            </a:r>
          </a:p>
          <a:p>
            <a:pPr lvl="1"/>
            <a:r>
              <a:rPr lang="en-US" sz="2200" b="0" dirty="0" smtClean="0">
                <a:latin typeface="Times New Roman" pitchFamily="18" charset="0"/>
              </a:rPr>
              <a:t>Possible implications to timing of reporting requirements</a:t>
            </a:r>
            <a:endParaRPr lang="en-US" sz="2200" b="0" dirty="0">
              <a:latin typeface="Times New Roman" pitchFamily="18" charset="0"/>
            </a:endParaRPr>
          </a:p>
        </p:txBody>
      </p:sp>
      <p:sp>
        <p:nvSpPr>
          <p:cNvPr id="4" name="Slide Number Placeholder 3"/>
          <p:cNvSpPr>
            <a:spLocks noGrp="1"/>
          </p:cNvSpPr>
          <p:nvPr>
            <p:ph type="sldNum" sz="quarter" idx="12"/>
          </p:nvPr>
        </p:nvSpPr>
        <p:spPr/>
        <p:txBody>
          <a:bodyPr/>
          <a:lstStyle/>
          <a:p>
            <a:fld id="{4B299E65-BC98-483A-8DDE-40B0893A437C}" type="slidenum">
              <a:rPr lang="en-US" smtClean="0"/>
              <a:pPr/>
              <a:t>48</a:t>
            </a:fld>
            <a:endParaRPr lang="en-US" dirty="0"/>
          </a:p>
        </p:txBody>
      </p:sp>
      <p:sp>
        <p:nvSpPr>
          <p:cNvPr id="6" name="Title 1"/>
          <p:cNvSpPr>
            <a:spLocks noGrp="1"/>
          </p:cNvSpPr>
          <p:nvPr>
            <p:ph type="title"/>
          </p:nvPr>
        </p:nvSpPr>
        <p:spPr>
          <a:xfrm>
            <a:off x="457200" y="182880"/>
            <a:ext cx="8229600" cy="1111664"/>
          </a:xfrm>
        </p:spPr>
        <p:txBody>
          <a:bodyPr>
            <a:normAutofit fontScale="90000"/>
          </a:bodyPr>
          <a:lstStyle/>
          <a:p>
            <a:r>
              <a:rPr lang="en-US" sz="4400" dirty="0" smtClean="0">
                <a:latin typeface="Times New Roman" pitchFamily="18" charset="0"/>
              </a:rPr>
              <a:t>Additional Developments/Information</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Times New Roman" pitchFamily="18" charset="0"/>
              </a:rPr>
              <a:t>- Thank you for your attention -</a:t>
            </a:r>
            <a:endParaRPr lang="en-US" sz="4800" dirty="0"/>
          </a:p>
        </p:txBody>
      </p:sp>
      <p:sp>
        <p:nvSpPr>
          <p:cNvPr id="3" name="Content Placeholder 2"/>
          <p:cNvSpPr>
            <a:spLocks noGrp="1"/>
          </p:cNvSpPr>
          <p:nvPr>
            <p:ph idx="1"/>
          </p:nvPr>
        </p:nvSpPr>
        <p:spPr>
          <a:xfrm>
            <a:off x="533400" y="1752600"/>
            <a:ext cx="8229600" cy="5029200"/>
          </a:xfrm>
        </p:spPr>
        <p:txBody>
          <a:bodyPr>
            <a:noAutofit/>
          </a:bodyPr>
          <a:lstStyle/>
          <a:p>
            <a:pPr>
              <a:buFont typeface="Arial" charset="0"/>
              <a:buNone/>
            </a:pPr>
            <a:r>
              <a:rPr lang="en-US" sz="1800" dirty="0" smtClean="0">
                <a:latin typeface="Times New Roman" pitchFamily="18" charset="0"/>
              </a:rPr>
              <a:t>For any questions on extramural invention reporting, data and resource sharing, or other related extramural intellectual property policy issues:</a:t>
            </a:r>
          </a:p>
          <a:p>
            <a:pPr>
              <a:buFont typeface="Arial" charset="0"/>
              <a:buNone/>
            </a:pPr>
            <a:r>
              <a:rPr lang="en-US" sz="1800" dirty="0" smtClean="0">
                <a:latin typeface="Times New Roman" pitchFamily="18" charset="0"/>
              </a:rPr>
              <a:t>Contact Information:</a:t>
            </a:r>
          </a:p>
          <a:p>
            <a:pPr>
              <a:buFont typeface="Arial" charset="0"/>
              <a:buNone/>
            </a:pPr>
            <a:r>
              <a:rPr lang="en-US" sz="1800" dirty="0" smtClean="0">
                <a:latin typeface="Times New Roman" pitchFamily="18" charset="0"/>
              </a:rPr>
              <a:t>J.P. Kim, J.D., M.B.A., M.P.P., M.Sc., M.A.L.S., Director &amp; Policy Officer,</a:t>
            </a:r>
          </a:p>
          <a:p>
            <a:pPr>
              <a:buFont typeface="Arial" charset="0"/>
              <a:buNone/>
            </a:pPr>
            <a:r>
              <a:rPr lang="en-US" sz="1800" dirty="0" smtClean="0">
                <a:latin typeface="Times New Roman" pitchFamily="18" charset="0"/>
              </a:rPr>
              <a:t>	Email: </a:t>
            </a:r>
            <a:r>
              <a:rPr lang="en-US" sz="1800" dirty="0" smtClean="0">
                <a:latin typeface="Times New Roman" pitchFamily="18" charset="0"/>
                <a:hlinkClick r:id="rId2"/>
              </a:rPr>
              <a:t>jpkim@nih.gov</a:t>
            </a:r>
            <a:r>
              <a:rPr lang="en-US" sz="1800" dirty="0" smtClean="0">
                <a:latin typeface="Times New Roman" pitchFamily="18" charset="0"/>
              </a:rPr>
              <a:t>; Telephone: (301) 435-0679</a:t>
            </a:r>
          </a:p>
          <a:p>
            <a:pPr>
              <a:buFont typeface="Arial" charset="0"/>
              <a:buNone/>
            </a:pPr>
            <a:r>
              <a:rPr lang="en-US" sz="1800" dirty="0" smtClean="0">
                <a:latin typeface="Times New Roman" pitchFamily="18" charset="0"/>
              </a:rPr>
              <a:t>Division of Extramural Inventions &amp; Technology Resources (DEITR),</a:t>
            </a:r>
          </a:p>
          <a:p>
            <a:pPr>
              <a:buFont typeface="Arial" charset="0"/>
              <a:buNone/>
            </a:pPr>
            <a:r>
              <a:rPr lang="en-US" sz="1800" dirty="0" smtClean="0">
                <a:latin typeface="Times New Roman" pitchFamily="18" charset="0"/>
              </a:rPr>
              <a:t>Office of Policy for Extramural Research Administration (OPERA),</a:t>
            </a:r>
          </a:p>
          <a:p>
            <a:pPr>
              <a:buFont typeface="Arial" charset="0"/>
              <a:buNone/>
            </a:pPr>
            <a:r>
              <a:rPr lang="en-US" sz="1800" dirty="0" smtClean="0">
                <a:latin typeface="Times New Roman" pitchFamily="18" charset="0"/>
              </a:rPr>
              <a:t>Office of Extramural Research (OER), Office of the Director (OD),</a:t>
            </a:r>
          </a:p>
          <a:p>
            <a:pPr>
              <a:buFont typeface="Arial" charset="0"/>
              <a:buNone/>
            </a:pPr>
            <a:r>
              <a:rPr lang="en-US" sz="1800" dirty="0" smtClean="0">
                <a:latin typeface="Times New Roman" pitchFamily="18" charset="0"/>
              </a:rPr>
              <a:t>National Institutes of Health (NIH), HHS</a:t>
            </a:r>
          </a:p>
          <a:p>
            <a:pPr>
              <a:buFont typeface="Arial" charset="0"/>
              <a:buNone/>
            </a:pPr>
            <a:r>
              <a:rPr lang="en-US" sz="1800" dirty="0" smtClean="0">
                <a:latin typeface="Times New Roman" pitchFamily="18" charset="0"/>
              </a:rPr>
              <a:t>6705 Rockledge Drive, Suite 310</a:t>
            </a:r>
          </a:p>
          <a:p>
            <a:pPr>
              <a:buFont typeface="Arial" charset="0"/>
              <a:buNone/>
            </a:pPr>
            <a:r>
              <a:rPr lang="en-US" sz="1800" dirty="0" smtClean="0">
                <a:latin typeface="Times New Roman" pitchFamily="18" charset="0"/>
              </a:rPr>
              <a:t>Bethesda, Maryland 20817</a:t>
            </a:r>
          </a:p>
          <a:p>
            <a:pPr>
              <a:buFont typeface="Arial" charset="0"/>
              <a:buNone/>
            </a:pPr>
            <a:r>
              <a:rPr lang="en-US" sz="1800" dirty="0" smtClean="0">
                <a:latin typeface="Times New Roman" pitchFamily="18" charset="0"/>
              </a:rPr>
              <a:t>Websites: </a:t>
            </a:r>
            <a:r>
              <a:rPr lang="en-US" sz="1800" dirty="0" smtClean="0">
                <a:latin typeface="Times New Roman" pitchFamily="18" charset="0"/>
                <a:hlinkClick r:id="rId3"/>
              </a:rPr>
              <a:t>http://sharing.nih.gov</a:t>
            </a:r>
            <a:r>
              <a:rPr lang="en-US" sz="1800" dirty="0" smtClean="0">
                <a:latin typeface="Times New Roman" pitchFamily="18" charset="0"/>
              </a:rPr>
              <a:t>; </a:t>
            </a:r>
            <a:r>
              <a:rPr lang="en-US" sz="1800" dirty="0" smtClean="0">
                <a:latin typeface="Times New Roman" pitchFamily="18" charset="0"/>
                <a:hlinkClick r:id="rId4"/>
              </a:rPr>
              <a:t>http://iEdison.gov</a:t>
            </a:r>
            <a:r>
              <a:rPr lang="en-US" sz="1800" dirty="0" smtClean="0">
                <a:latin typeface="Times New Roman" pitchFamily="18" charset="0"/>
              </a:rPr>
              <a:t>; </a:t>
            </a:r>
            <a:r>
              <a:rPr lang="en-US" sz="1800" dirty="0" smtClean="0">
                <a:latin typeface="Times New Roman" pitchFamily="18" charset="0"/>
                <a:hlinkClick r:id="rId5"/>
              </a:rPr>
              <a:t>http://inventions.nih.gov</a:t>
            </a:r>
            <a:endParaRPr lang="en-US" sz="1800" dirty="0" smtClean="0">
              <a:latin typeface="Times New Roman" pitchFamily="18" charset="0"/>
            </a:endParaRPr>
          </a:p>
          <a:p>
            <a:pPr>
              <a:buFont typeface="Arial" charset="0"/>
              <a:buNone/>
            </a:pPr>
            <a:r>
              <a:rPr lang="en-US" sz="1800" dirty="0" smtClean="0">
                <a:latin typeface="Times New Roman" pitchFamily="18" charset="0"/>
              </a:rPr>
              <a:t>Email: </a:t>
            </a:r>
            <a:r>
              <a:rPr lang="en-US" sz="1800" dirty="0" smtClean="0">
                <a:latin typeface="Times New Roman" pitchFamily="18" charset="0"/>
                <a:hlinkClick r:id="rId6"/>
              </a:rPr>
              <a:t>Sharing@nih.gov</a:t>
            </a:r>
            <a:r>
              <a:rPr lang="en-US" sz="1800" dirty="0" smtClean="0">
                <a:latin typeface="Times New Roman" pitchFamily="18" charset="0"/>
              </a:rPr>
              <a:t>; </a:t>
            </a:r>
            <a:r>
              <a:rPr lang="en-US" sz="1800" dirty="0" smtClean="0">
                <a:latin typeface="Times New Roman" pitchFamily="18" charset="0"/>
                <a:hlinkClick r:id="rId7"/>
              </a:rPr>
              <a:t>Edison@nih.gov</a:t>
            </a:r>
            <a:r>
              <a:rPr lang="en-US" sz="1800" dirty="0" smtClean="0">
                <a:latin typeface="Times New Roman" pitchFamily="18" charset="0"/>
              </a:rPr>
              <a:t>; </a:t>
            </a:r>
            <a:r>
              <a:rPr lang="en-US" sz="1800" dirty="0" smtClean="0">
                <a:latin typeface="Times New Roman" pitchFamily="18" charset="0"/>
                <a:hlinkClick r:id="rId8"/>
              </a:rPr>
              <a:t>Inventions@nih.gov</a:t>
            </a:r>
            <a:endParaRPr lang="en-US" sz="1800" dirty="0" smtClean="0">
              <a:latin typeface="Times New Roman" pitchFamily="18" charset="0"/>
            </a:endParaRPr>
          </a:p>
          <a:p>
            <a:pPr>
              <a:buFont typeface="Arial" charset="0"/>
              <a:buNone/>
            </a:pPr>
            <a:r>
              <a:rPr lang="en-US" sz="1800" dirty="0" smtClean="0">
                <a:latin typeface="Times New Roman" pitchFamily="18" charset="0"/>
              </a:rPr>
              <a:t>DEITR Telephone &amp; iEdison HelpDesk: (301) 435-1986</a:t>
            </a:r>
          </a:p>
        </p:txBody>
      </p:sp>
      <p:sp>
        <p:nvSpPr>
          <p:cNvPr id="4" name="Slide Number Placeholder 3"/>
          <p:cNvSpPr>
            <a:spLocks noGrp="1"/>
          </p:cNvSpPr>
          <p:nvPr>
            <p:ph type="sldNum" sz="quarter" idx="12"/>
          </p:nvPr>
        </p:nvSpPr>
        <p:spPr/>
        <p:txBody>
          <a:bodyPr/>
          <a:lstStyle/>
          <a:p>
            <a:fld id="{4B299E65-BC98-483A-8DDE-40B0893A437C}"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600200" y="2057400"/>
            <a:ext cx="6934200" cy="3733800"/>
          </a:xfrm>
        </p:spPr>
        <p:txBody>
          <a:bodyPr>
            <a:normAutofit lnSpcReduction="10000"/>
          </a:bodyPr>
          <a:lstStyle/>
          <a:p>
            <a:pPr eaLnBrk="1" hangingPunct="1"/>
            <a:r>
              <a:rPr lang="en-US" sz="2400" b="0" dirty="0" smtClean="0">
                <a:latin typeface="Times New Roman" pitchFamily="18" charset="0"/>
              </a:rPr>
              <a:t>What is Intellectual Property?</a:t>
            </a:r>
          </a:p>
          <a:p>
            <a:pPr eaLnBrk="1" hangingPunct="1"/>
            <a:r>
              <a:rPr lang="en-US" sz="2400" b="0" dirty="0" smtClean="0">
                <a:latin typeface="Times New Roman" pitchFamily="18" charset="0"/>
              </a:rPr>
              <a:t>The why and how of protecting Intellectual Property</a:t>
            </a:r>
          </a:p>
          <a:p>
            <a:pPr eaLnBrk="1" hangingPunct="1"/>
            <a:r>
              <a:rPr lang="en-US" sz="2400" b="0" dirty="0" smtClean="0">
                <a:latin typeface="Times New Roman" pitchFamily="18" charset="0"/>
              </a:rPr>
              <a:t>Patents &amp; Copyrights Generally</a:t>
            </a:r>
          </a:p>
          <a:p>
            <a:pPr lvl="1" eaLnBrk="1" hangingPunct="1"/>
            <a:r>
              <a:rPr lang="en-US" b="0" dirty="0" smtClean="0">
                <a:latin typeface="Times New Roman" pitchFamily="18" charset="0"/>
              </a:rPr>
              <a:t>Patents specifically</a:t>
            </a:r>
          </a:p>
          <a:p>
            <a:pPr lvl="1" eaLnBrk="1" hangingPunct="1"/>
            <a:r>
              <a:rPr lang="en-US" b="0" dirty="0" smtClean="0">
                <a:latin typeface="Times New Roman" pitchFamily="18" charset="0"/>
              </a:rPr>
              <a:t>Additional Data and Copyright Issues</a:t>
            </a:r>
          </a:p>
          <a:p>
            <a:pPr eaLnBrk="1" hangingPunct="1"/>
            <a:endParaRPr lang="en-US" sz="2400" b="0" dirty="0" smtClean="0">
              <a:latin typeface="Times New Roman" pitchFamily="18" charset="0"/>
            </a:endParaRPr>
          </a:p>
          <a:p>
            <a:pPr eaLnBrk="1" hangingPunct="1"/>
            <a:r>
              <a:rPr lang="en-US" sz="2400" b="0" dirty="0" smtClean="0">
                <a:latin typeface="Times New Roman" pitchFamily="18" charset="0"/>
              </a:rPr>
              <a:t>The Bayh-Dole Act: Recipient Rights &amp; Responsibilities</a:t>
            </a:r>
          </a:p>
          <a:p>
            <a:pPr eaLnBrk="1" hangingPunct="1"/>
            <a:r>
              <a:rPr lang="en-US" sz="2400" b="0" dirty="0" smtClean="0">
                <a:latin typeface="Times New Roman" pitchFamily="18" charset="0"/>
              </a:rPr>
              <a:t>Special Considerations</a:t>
            </a:r>
          </a:p>
        </p:txBody>
      </p:sp>
      <p:sp>
        <p:nvSpPr>
          <p:cNvPr id="5" name="Title 1"/>
          <p:cNvSpPr>
            <a:spLocks noGrp="1"/>
          </p:cNvSpPr>
          <p:nvPr>
            <p:ph type="title"/>
          </p:nvPr>
        </p:nvSpPr>
        <p:spPr>
          <a:xfrm>
            <a:off x="152400" y="107536"/>
            <a:ext cx="8839200" cy="1111664"/>
          </a:xfrm>
        </p:spPr>
        <p:txBody>
          <a:bodyPr>
            <a:normAutofit/>
          </a:bodyPr>
          <a:lstStyle/>
          <a:p>
            <a:r>
              <a:rPr lang="en-US" sz="4400" dirty="0" smtClean="0">
                <a:latin typeface="Times New Roman" pitchFamily="18" charset="0"/>
              </a:rPr>
              <a:t>Intellectual Property</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295400" y="2057400"/>
            <a:ext cx="7239000" cy="4191000"/>
          </a:xfrm>
        </p:spPr>
        <p:txBody>
          <a:bodyPr>
            <a:normAutofit/>
          </a:bodyPr>
          <a:lstStyle/>
          <a:p>
            <a:pPr eaLnBrk="1" hangingPunct="1"/>
            <a:r>
              <a:rPr lang="en-US" sz="2400" b="0" dirty="0" smtClean="0">
                <a:latin typeface="Times New Roman" pitchFamily="18" charset="0"/>
              </a:rPr>
              <a:t>The concept of legal protection for original creations</a:t>
            </a:r>
          </a:p>
          <a:p>
            <a:pPr eaLnBrk="1" hangingPunct="1"/>
            <a:endParaRPr lang="en-US" sz="2400" b="0" dirty="0" smtClean="0">
              <a:latin typeface="Times New Roman" pitchFamily="18" charset="0"/>
            </a:endParaRPr>
          </a:p>
          <a:p>
            <a:pPr eaLnBrk="1" hangingPunct="1"/>
            <a:r>
              <a:rPr lang="en-US" sz="2400" b="0" dirty="0" smtClean="0">
                <a:latin typeface="Times New Roman" pitchFamily="18" charset="0"/>
              </a:rPr>
              <a:t>Certain creations of the human mind that have commercial value and are given the legal aspects of a property right, such as:</a:t>
            </a:r>
          </a:p>
          <a:p>
            <a:pPr lvl="1" eaLnBrk="1" hangingPunct="1"/>
            <a:r>
              <a:rPr lang="en-US" b="0" dirty="0" smtClean="0">
                <a:latin typeface="Times New Roman" pitchFamily="18" charset="0"/>
              </a:rPr>
              <a:t>patent, trademark, unfair competition, copyright, trade secret, the right of publicity, and plant variety protection</a:t>
            </a:r>
          </a:p>
        </p:txBody>
      </p:sp>
      <p:sp>
        <p:nvSpPr>
          <p:cNvPr id="5" name="Title 1"/>
          <p:cNvSpPr>
            <a:spLocks noGrp="1"/>
          </p:cNvSpPr>
          <p:nvPr>
            <p:ph type="title"/>
          </p:nvPr>
        </p:nvSpPr>
        <p:spPr>
          <a:xfrm>
            <a:off x="152400" y="107536"/>
            <a:ext cx="8839200" cy="1111664"/>
          </a:xfrm>
        </p:spPr>
        <p:txBody>
          <a:bodyPr>
            <a:normAutofit/>
          </a:bodyPr>
          <a:lstStyle/>
          <a:p>
            <a:r>
              <a:rPr lang="en-US" sz="4400" dirty="0" smtClean="0">
                <a:latin typeface="Times New Roman" pitchFamily="18" charset="0"/>
              </a:rPr>
              <a:t>What is Intellectual Property?</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371600" y="1981200"/>
            <a:ext cx="7239000" cy="4572000"/>
          </a:xfrm>
        </p:spPr>
        <p:txBody>
          <a:bodyPr>
            <a:normAutofit/>
          </a:bodyPr>
          <a:lstStyle/>
          <a:p>
            <a:pPr eaLnBrk="1" hangingPunct="1"/>
            <a:r>
              <a:rPr lang="en-US" sz="2400" b="0" dirty="0" smtClean="0">
                <a:latin typeface="Times New Roman" pitchFamily="18" charset="0"/>
              </a:rPr>
              <a:t>Patents - embodiments of new and useful ideas (utility patents), designs, and plants</a:t>
            </a:r>
          </a:p>
          <a:p>
            <a:pPr lvl="1" eaLnBrk="1" hangingPunct="1"/>
            <a:r>
              <a:rPr lang="en-US" b="0" dirty="0" smtClean="0">
                <a:latin typeface="Times New Roman" pitchFamily="18" charset="0"/>
                <a:hlinkClick r:id="rId3"/>
              </a:rPr>
              <a:t>http://www.uspto.gov</a:t>
            </a:r>
            <a:endParaRPr lang="en-US" b="0" dirty="0" smtClean="0">
              <a:latin typeface="Times New Roman" pitchFamily="18" charset="0"/>
            </a:endParaRPr>
          </a:p>
          <a:p>
            <a:pPr lvl="1" eaLnBrk="1" hangingPunct="1"/>
            <a:endParaRPr lang="en-US" b="0" dirty="0" smtClean="0">
              <a:latin typeface="Times New Roman" pitchFamily="18" charset="0"/>
            </a:endParaRPr>
          </a:p>
          <a:p>
            <a:pPr eaLnBrk="1" hangingPunct="1"/>
            <a:r>
              <a:rPr lang="en-US" sz="2400" b="0" dirty="0" smtClean="0">
                <a:latin typeface="Times New Roman" pitchFamily="18" charset="0"/>
              </a:rPr>
              <a:t>Copyrights – original works of authorship (including literary, dramatic, musical, artistic, and certain other intellectual works) that are fixed in a tangible form of expression</a:t>
            </a:r>
          </a:p>
          <a:p>
            <a:pPr lvl="1" eaLnBrk="1" hangingPunct="1"/>
            <a:r>
              <a:rPr lang="en-US" b="0" dirty="0" smtClean="0">
                <a:latin typeface="Times New Roman" pitchFamily="18" charset="0"/>
                <a:hlinkClick r:id="rId4"/>
              </a:rPr>
              <a:t>http://www.copyright.gov</a:t>
            </a:r>
            <a:endParaRPr lang="en-US" b="0" dirty="0" smtClean="0">
              <a:latin typeface="Times New Roman" pitchFamily="18" charset="0"/>
            </a:endParaRPr>
          </a:p>
        </p:txBody>
      </p:sp>
      <p:sp>
        <p:nvSpPr>
          <p:cNvPr id="5" name="Title 1"/>
          <p:cNvSpPr>
            <a:spLocks noGrp="1"/>
          </p:cNvSpPr>
          <p:nvPr>
            <p:ph type="title"/>
          </p:nvPr>
        </p:nvSpPr>
        <p:spPr>
          <a:xfrm>
            <a:off x="152400" y="107536"/>
            <a:ext cx="8839200" cy="1111664"/>
          </a:xfrm>
        </p:spPr>
        <p:txBody>
          <a:bodyPr>
            <a:normAutofit fontScale="90000"/>
          </a:bodyPr>
          <a:lstStyle/>
          <a:p>
            <a:r>
              <a:rPr lang="en-US" sz="4400" dirty="0" smtClean="0">
                <a:latin typeface="Times New Roman" pitchFamily="18" charset="0"/>
              </a:rPr>
              <a:t>Patents &amp; Copyrights-What They Protect?</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371600" y="1905000"/>
            <a:ext cx="7391400" cy="4724400"/>
          </a:xfrm>
        </p:spPr>
        <p:txBody>
          <a:bodyPr>
            <a:normAutofit/>
          </a:bodyPr>
          <a:lstStyle/>
          <a:p>
            <a:pPr eaLnBrk="1" hangingPunct="1">
              <a:lnSpc>
                <a:spcPct val="90000"/>
              </a:lnSpc>
            </a:pPr>
            <a:r>
              <a:rPr lang="en-US" sz="2400" b="0" dirty="0" smtClean="0">
                <a:latin typeface="Times New Roman" pitchFamily="18" charset="0"/>
              </a:rPr>
              <a:t>Patent – the right to exclude others from making, using, offering for sale or selling the invention throughout the United States, or importing the invention into the United States and its territories and possessions</a:t>
            </a:r>
          </a:p>
          <a:p>
            <a:pPr eaLnBrk="1" hangingPunct="1">
              <a:lnSpc>
                <a:spcPct val="90000"/>
              </a:lnSpc>
            </a:pPr>
            <a:endParaRPr lang="en-US" sz="2400" b="0" dirty="0" smtClean="0">
              <a:latin typeface="Times New Roman" pitchFamily="18" charset="0"/>
            </a:endParaRPr>
          </a:p>
          <a:p>
            <a:pPr eaLnBrk="1" hangingPunct="1">
              <a:lnSpc>
                <a:spcPct val="90000"/>
              </a:lnSpc>
            </a:pPr>
            <a:r>
              <a:rPr lang="en-US" sz="2400" b="0" dirty="0" smtClean="0">
                <a:latin typeface="Times New Roman" pitchFamily="18" charset="0"/>
              </a:rPr>
              <a:t>Copyright – the right to reproduce, prepare derivative works, distribute, and to perform and display the work publicly, including performing the work by a digital audio transmission</a:t>
            </a:r>
          </a:p>
        </p:txBody>
      </p:sp>
      <p:sp>
        <p:nvSpPr>
          <p:cNvPr id="8" name="Title 1"/>
          <p:cNvSpPr>
            <a:spLocks noGrp="1"/>
          </p:cNvSpPr>
          <p:nvPr>
            <p:ph type="title"/>
          </p:nvPr>
        </p:nvSpPr>
        <p:spPr>
          <a:xfrm>
            <a:off x="152400" y="107536"/>
            <a:ext cx="8839200" cy="1111664"/>
          </a:xfrm>
        </p:spPr>
        <p:txBody>
          <a:bodyPr>
            <a:normAutofit/>
          </a:bodyPr>
          <a:lstStyle/>
          <a:p>
            <a:r>
              <a:rPr lang="en-US" sz="4400" dirty="0" smtClean="0">
                <a:latin typeface="Times New Roman" pitchFamily="18" charset="0"/>
              </a:rPr>
              <a:t>Patents &amp; Copyrights-Rights under IP</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371600" y="1752600"/>
            <a:ext cx="7391400" cy="5105400"/>
          </a:xfrm>
        </p:spPr>
        <p:txBody>
          <a:bodyPr>
            <a:normAutofit/>
          </a:bodyPr>
          <a:lstStyle/>
          <a:p>
            <a:pPr eaLnBrk="1" hangingPunct="1">
              <a:lnSpc>
                <a:spcPct val="90000"/>
              </a:lnSpc>
            </a:pPr>
            <a:r>
              <a:rPr lang="en-US" sz="2400" b="0" dirty="0" smtClean="0">
                <a:latin typeface="Times New Roman" pitchFamily="18" charset="0"/>
              </a:rPr>
              <a:t>Patents – 20 years from earliest filing claimed (subject to the payment of maintenance fees as provided by law)</a:t>
            </a:r>
          </a:p>
          <a:p>
            <a:pPr lvl="1" eaLnBrk="1" hangingPunct="1">
              <a:lnSpc>
                <a:spcPct val="90000"/>
              </a:lnSpc>
            </a:pPr>
            <a:r>
              <a:rPr lang="en-US" b="0" dirty="0" smtClean="0">
                <a:latin typeface="Times New Roman" pitchFamily="18" charset="0"/>
              </a:rPr>
              <a:t>Terms may be extended for certain pharmaceuticals and for certain circumstances as provided by law</a:t>
            </a:r>
          </a:p>
          <a:p>
            <a:pPr lvl="1" eaLnBrk="1" hangingPunct="1">
              <a:lnSpc>
                <a:spcPct val="90000"/>
              </a:lnSpc>
            </a:pPr>
            <a:endParaRPr lang="en-US" b="0" dirty="0" smtClean="0">
              <a:latin typeface="Times New Roman" pitchFamily="18" charset="0"/>
            </a:endParaRPr>
          </a:p>
          <a:p>
            <a:pPr eaLnBrk="1" hangingPunct="1">
              <a:lnSpc>
                <a:spcPct val="90000"/>
              </a:lnSpc>
            </a:pPr>
            <a:r>
              <a:rPr lang="en-US" sz="2400" b="0" dirty="0" smtClean="0">
                <a:latin typeface="Times New Roman" pitchFamily="18" charset="0"/>
              </a:rPr>
              <a:t>Copyrights – the life of the (last) author plus 70 years (for Post-1977 creations)</a:t>
            </a:r>
          </a:p>
          <a:p>
            <a:pPr lvl="1" eaLnBrk="1" hangingPunct="1">
              <a:lnSpc>
                <a:spcPct val="90000"/>
              </a:lnSpc>
            </a:pPr>
            <a:r>
              <a:rPr lang="en-US" b="0" dirty="0" smtClean="0">
                <a:latin typeface="Times New Roman" pitchFamily="18" charset="0"/>
              </a:rPr>
              <a:t>For Works-Made-For-Hire or Anonymous Works, the shorter of 95 years from publication or 120 years from creation</a:t>
            </a:r>
          </a:p>
          <a:p>
            <a:pPr lvl="1" eaLnBrk="1" hangingPunct="1">
              <a:lnSpc>
                <a:spcPct val="90000"/>
              </a:lnSpc>
            </a:pPr>
            <a:r>
              <a:rPr lang="en-US" b="0" dirty="0" smtClean="0">
                <a:latin typeface="Times New Roman" pitchFamily="18" charset="0"/>
              </a:rPr>
              <a:t>For Pre-1978 creations, up to 95 years</a:t>
            </a:r>
          </a:p>
        </p:txBody>
      </p:sp>
      <p:sp>
        <p:nvSpPr>
          <p:cNvPr id="7" name="Title 1"/>
          <p:cNvSpPr>
            <a:spLocks noGrp="1"/>
          </p:cNvSpPr>
          <p:nvPr>
            <p:ph type="title"/>
          </p:nvPr>
        </p:nvSpPr>
        <p:spPr>
          <a:xfrm>
            <a:off x="152400" y="107536"/>
            <a:ext cx="8839200" cy="1111664"/>
          </a:xfrm>
        </p:spPr>
        <p:txBody>
          <a:bodyPr>
            <a:normAutofit/>
          </a:bodyPr>
          <a:lstStyle/>
          <a:p>
            <a:r>
              <a:rPr lang="en-US" sz="4400" dirty="0" smtClean="0">
                <a:latin typeface="Times New Roman" pitchFamily="18" charset="0"/>
              </a:rPr>
              <a:t>Patents &amp; Copyrights-Terms of IP</a:t>
            </a:r>
            <a:endParaRPr lang="en-US" sz="4400" dirty="0">
              <a:latin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ption 4 - 3 Pics at Top">
  <a:themeElements>
    <a:clrScheme name="Custom 1">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1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ssigned_x0020_To0 xmlns="e64061a7-bc73-4e36-8b6e-74220a960d58">
      <UserInfo>
        <DisplayName>Kim, John (JP) (NIH/OD) [E]</DisplayName>
        <AccountId>582</AccountId>
        <AccountType/>
      </UserInfo>
    </Assigned_x0020_To0>
    <username xmlns="e64061a7-bc73-4e36-8b6e-74220a960d58" xsi:nil="true"/>
  </documentManagement>
</p:properties>
</file>

<file path=customXml/itemProps1.xml><?xml version="1.0" encoding="utf-8"?>
<ds:datastoreItem xmlns:ds="http://schemas.openxmlformats.org/officeDocument/2006/customXml" ds:itemID="{C65E0A96-2BF2-493A-8BBA-64FDA652F6C7}"/>
</file>

<file path=customXml/itemProps2.xml><?xml version="1.0" encoding="utf-8"?>
<ds:datastoreItem xmlns:ds="http://schemas.openxmlformats.org/officeDocument/2006/customXml" ds:itemID="{A4B56AB1-7653-4048-8EDB-606357D5ABFB}"/>
</file>

<file path=customXml/itemProps3.xml><?xml version="1.0" encoding="utf-8"?>
<ds:datastoreItem xmlns:ds="http://schemas.openxmlformats.org/officeDocument/2006/customXml" ds:itemID="{C25668B1-4F80-4EF6-B3CA-43021CE53062}"/>
</file>

<file path=docProps/app.xml><?xml version="1.0" encoding="utf-8"?>
<Properties xmlns="http://schemas.openxmlformats.org/officeDocument/2006/extended-properties" xmlns:vt="http://schemas.openxmlformats.org/officeDocument/2006/docPropsVTypes">
  <Template>Option 4 - 3 Pics at Top</Template>
  <TotalTime>0</TotalTime>
  <Words>3035</Words>
  <Application>Microsoft Office PowerPoint</Application>
  <PresentationFormat>On-screen Show (4:3)</PresentationFormat>
  <Paragraphs>318</Paragraphs>
  <Slides>49</Slides>
  <Notes>30</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Option 4 - 3 Pics at Top</vt:lpstr>
      <vt:lpstr>1_Urban</vt:lpstr>
      <vt:lpstr>PowerPoint Presentation</vt:lpstr>
      <vt:lpstr>Objectives</vt:lpstr>
      <vt:lpstr>Generally Speaking….</vt:lpstr>
      <vt:lpstr>NIH-Funded Discoveries/Inventions</vt:lpstr>
      <vt:lpstr>Intellectual Property</vt:lpstr>
      <vt:lpstr>What is Intellectual Property?</vt:lpstr>
      <vt:lpstr>Patents &amp; Copyrights-What They Protect?</vt:lpstr>
      <vt:lpstr>Patents &amp; Copyrights-Rights under IP</vt:lpstr>
      <vt:lpstr>Patents &amp; Copyrights-Terms of IP</vt:lpstr>
      <vt:lpstr>The Why &amp; How of Protecting IP</vt:lpstr>
      <vt:lpstr>Patents-What is Patentable?</vt:lpstr>
      <vt:lpstr>Patents-Conditions for Obtaining a Patent</vt:lpstr>
      <vt:lpstr>Patents-Support for a Utility Application</vt:lpstr>
      <vt:lpstr>Patents Losing Rights through Public Disclosure</vt:lpstr>
      <vt:lpstr>Patents Protecting Rights from Public Disclosure</vt:lpstr>
      <vt:lpstr>Patents Protecting Rights from Public Disclosure</vt:lpstr>
      <vt:lpstr>Freedom Of Information Act (FOIA) - Safeguarding Grant Application Information &amp; Invention Disclosures</vt:lpstr>
      <vt:lpstr>Select Data and Copyright Issues</vt:lpstr>
      <vt:lpstr>Bayh-Dole Act: Special Considerations</vt:lpstr>
      <vt:lpstr>Bayh-Dole Act: Federal Funding Agreements</vt:lpstr>
      <vt:lpstr>Bayh-Dole Act: Selected Definitions</vt:lpstr>
      <vt:lpstr>Bayh-Dole Act: Selected Definitions</vt:lpstr>
      <vt:lpstr>Bayh-Dole Act: Recipient Rights &amp; Responsibilities</vt:lpstr>
      <vt:lpstr>Bayh-Dole Act: Recipient Rights &amp; Responsibilities</vt:lpstr>
      <vt:lpstr>Invention Reporting Requirements of NIH Grantees and Contractors</vt:lpstr>
      <vt:lpstr>Bayh-Dole Act: Government Rights</vt:lpstr>
      <vt:lpstr>Bayh-Dole Act: Government Use License</vt:lpstr>
      <vt:lpstr>Bayh-Dole Act: March-In Rights</vt:lpstr>
      <vt:lpstr>Bayh-Dole Act: Has NIH ever exercised March-In Rights</vt:lpstr>
      <vt:lpstr>Compare to Non-Federally Funded Patents under 28 USC 1498</vt:lpstr>
      <vt:lpstr>PowerPoint Presentation</vt:lpstr>
      <vt:lpstr>Bayh-Dole Act: U.S. Manufacturing Requirement</vt:lpstr>
      <vt:lpstr>Bayh-Dole Act: Approval of Nonprofit’ Assignments</vt:lpstr>
      <vt:lpstr>Bayh-Dole Act: Subawardee’s Own Bayh-Dole Rights</vt:lpstr>
      <vt:lpstr>Sharing NIH-Funded Resources</vt:lpstr>
      <vt:lpstr>How Sharing Affects Your Funding</vt:lpstr>
      <vt:lpstr>PowerPoint Presentation</vt:lpstr>
      <vt:lpstr>NIH….Now and Then</vt:lpstr>
      <vt:lpstr>Years of Sharing under NIH Funding: Highlighting Select NIH Sharing Policies</vt:lpstr>
      <vt:lpstr>Highlighting Select NIH Sharing Policies</vt:lpstr>
      <vt:lpstr>Highlighting Select NIH Sharing Policies</vt:lpstr>
      <vt:lpstr>Highlighting Select NIH Sharing Policies</vt:lpstr>
      <vt:lpstr>Highlighting Select New Developments</vt:lpstr>
      <vt:lpstr>Complying with NIH Sharing Policies</vt:lpstr>
      <vt:lpstr>Tools for NIH Sharing</vt:lpstr>
      <vt:lpstr>Tools for NIH Sharing</vt:lpstr>
      <vt:lpstr>Additional Developments/Information</vt:lpstr>
      <vt:lpstr>Additional Developments/Information</vt:lpstr>
      <vt:lpstr>- 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Inventions, Data Sharing, and other IP Considerations - NIH Regional Seminar 2014</dc:title>
  <dc:creator/>
  <cp:lastModifiedBy/>
  <cp:revision>1</cp:revision>
  <dcterms:created xsi:type="dcterms:W3CDTF">2011-10-14T05:24:25Z</dcterms:created>
  <dcterms:modified xsi:type="dcterms:W3CDTF">2014-05-15T20:24:15Z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TC022643319991</vt:lpwstr>
  </property>
  <property fmtid="{D5CDD505-2E9C-101B-9397-08002B2CF9AE}" pid="3" name="ContentTypeId">
    <vt:lpwstr>0x0101004E06E598776B79408DE98D0C79F14201</vt:lpwstr>
  </property>
  <property fmtid="{D5CDD505-2E9C-101B-9397-08002B2CF9AE}" pid="4" name="Language">
    <vt:lpwstr>English</vt:lpwstr>
  </property>
</Properties>
</file>